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85" r:id="rId2"/>
    <p:sldId id="262" r:id="rId3"/>
    <p:sldId id="310" r:id="rId4"/>
    <p:sldId id="276" r:id="rId5"/>
    <p:sldId id="328" r:id="rId6"/>
    <p:sldId id="275" r:id="rId7"/>
    <p:sldId id="331" r:id="rId8"/>
    <p:sldId id="333" r:id="rId9"/>
    <p:sldId id="307" r:id="rId10"/>
    <p:sldId id="308" r:id="rId11"/>
    <p:sldId id="302" r:id="rId12"/>
    <p:sldId id="303" r:id="rId13"/>
    <p:sldId id="326" r:id="rId14"/>
    <p:sldId id="309" r:id="rId15"/>
    <p:sldId id="29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AB70"/>
    <a:srgbClr val="FFE957"/>
    <a:srgbClr val="FFF180"/>
    <a:srgbClr val="669966"/>
    <a:srgbClr val="660000"/>
    <a:srgbClr val="FF9900"/>
    <a:srgbClr val="003300"/>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555" autoAdjust="0"/>
    <p:restoredTop sz="86578" autoAdjust="0"/>
  </p:normalViewPr>
  <p:slideViewPr>
    <p:cSldViewPr>
      <p:cViewPr>
        <p:scale>
          <a:sx n="75" d="100"/>
          <a:sy n="75" d="100"/>
        </p:scale>
        <p:origin x="-648" y="-42"/>
      </p:cViewPr>
      <p:guideLst>
        <p:guide orient="horz" pos="864"/>
        <p:guide orient="horz" pos="3744"/>
        <p:guide orient="horz" pos="1440"/>
        <p:guide pos="336"/>
        <p:guide pos="5424"/>
        <p:guide pos="52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5017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5018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5018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702B0F66-D493-4034-9D46-CAE929D7146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4403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403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03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4403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1A8318DA-3C08-4A7F-A1C7-A110C66B50C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Verdana"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D052B3A-CFDF-40A9-AA21-887916F1F2DE}" type="slidenum">
              <a:rPr lang="en-US"/>
              <a:pPr/>
              <a:t>2</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00CF057-2AAD-451F-AC03-E60F46AF195A}" type="slidenum">
              <a:rPr lang="en-US"/>
              <a:pPr/>
              <a:t>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A0329BB1-27D8-4044-A23A-7E59D5A40612}" type="slidenum">
              <a:rPr lang="en-US"/>
              <a:pPr/>
              <a:t>15</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449263"/>
            <a:ext cx="2133600" cy="56769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04800" y="449263"/>
            <a:ext cx="6248400" cy="5676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Credits.pp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449263"/>
            <a:ext cx="8534400" cy="473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035" name="Rectangle 11">
            <a:hlinkClick r:id="rId14" action="ppaction://hlinkpres?slideindex=1&amp;slidetitle="/>
          </p:cNvPr>
          <p:cNvSpPr>
            <a:spLocks noChangeArrowheads="1"/>
          </p:cNvSpPr>
          <p:nvPr userDrawn="1"/>
        </p:nvSpPr>
        <p:spPr bwMode="auto">
          <a:xfrm>
            <a:off x="4953000" y="6553200"/>
            <a:ext cx="762000" cy="304800"/>
          </a:xfrm>
          <a:prstGeom prst="rect">
            <a:avLst/>
          </a:prstGeom>
          <a:noFill/>
          <a:ln w="9525">
            <a:noFill/>
            <a:miter lim="800000"/>
            <a:headEnd/>
            <a:tailEnd/>
          </a:ln>
          <a:effectLst/>
        </p:spPr>
        <p:txBody>
          <a:bodyPr wrap="none" anchor="ctr"/>
          <a:lstStyle/>
          <a:p>
            <a:pPr>
              <a:defRPr/>
            </a:pPr>
            <a:endParaRPr lang="en-CA"/>
          </a:p>
        </p:txBody>
      </p:sp>
      <p:sp>
        <p:nvSpPr>
          <p:cNvPr id="1036" name="AutoShape 12">
            <a:hlinkClick r:id="" action="ppaction://hlinkshowjump?jump=firstslide" highlightClick="1"/>
          </p:cNvPr>
          <p:cNvSpPr>
            <a:spLocks noChangeArrowheads="1"/>
          </p:cNvSpPr>
          <p:nvPr userDrawn="1"/>
        </p:nvSpPr>
        <p:spPr bwMode="auto">
          <a:xfrm>
            <a:off x="7656513" y="6019800"/>
            <a:ext cx="609600" cy="838200"/>
          </a:xfrm>
          <a:prstGeom prst="actionButtonBlank">
            <a:avLst/>
          </a:prstGeom>
          <a:noFill/>
          <a:ln w="9525">
            <a:noFill/>
            <a:miter lim="800000"/>
            <a:headEnd/>
            <a:tailEnd/>
          </a:ln>
          <a:effectLst/>
        </p:spPr>
        <p:txBody>
          <a:bodyPr wrap="none" anchor="ctr"/>
          <a:lstStyle/>
          <a:p>
            <a:pPr>
              <a:defRPr/>
            </a:pPr>
            <a:endParaRPr lang="en-CA"/>
          </a:p>
        </p:txBody>
      </p:sp>
      <p:sp>
        <p:nvSpPr>
          <p:cNvPr id="1037" name="AutoShape 13">
            <a:hlinkClick r:id="" action="ppaction://hlinkshowjump?jump=nextslide" highlightClick="1"/>
          </p:cNvPr>
          <p:cNvSpPr>
            <a:spLocks noChangeArrowheads="1"/>
          </p:cNvSpPr>
          <p:nvPr userDrawn="1"/>
        </p:nvSpPr>
        <p:spPr bwMode="auto">
          <a:xfrm>
            <a:off x="6881813" y="6019800"/>
            <a:ext cx="685800" cy="838200"/>
          </a:xfrm>
          <a:prstGeom prst="actionButtonBlank">
            <a:avLst/>
          </a:prstGeom>
          <a:noFill/>
          <a:ln w="9525">
            <a:noFill/>
            <a:miter lim="800000"/>
            <a:headEnd/>
            <a:tailEnd/>
          </a:ln>
          <a:effectLst/>
        </p:spPr>
        <p:txBody>
          <a:bodyPr wrap="none" anchor="ctr"/>
          <a:lstStyle/>
          <a:p>
            <a:pPr>
              <a:defRPr/>
            </a:pPr>
            <a:endParaRPr lang="en-CA"/>
          </a:p>
        </p:txBody>
      </p:sp>
      <p:sp>
        <p:nvSpPr>
          <p:cNvPr id="1038" name="AutoShape 14">
            <a:hlinkClick r:id="" action="ppaction://hlinkshowjump?jump=endshow" highlightClick="1"/>
          </p:cNvPr>
          <p:cNvSpPr>
            <a:spLocks noChangeArrowheads="1"/>
          </p:cNvSpPr>
          <p:nvPr userDrawn="1"/>
        </p:nvSpPr>
        <p:spPr bwMode="auto">
          <a:xfrm>
            <a:off x="8343900" y="6019800"/>
            <a:ext cx="533400" cy="838200"/>
          </a:xfrm>
          <a:prstGeom prst="actionButtonBlank">
            <a:avLst/>
          </a:prstGeom>
          <a:noFill/>
          <a:ln w="9525">
            <a:noFill/>
            <a:miter lim="800000"/>
            <a:headEnd/>
            <a:tailEnd/>
          </a:ln>
          <a:effectLst/>
        </p:spPr>
        <p:txBody>
          <a:bodyPr wrap="none" anchor="ctr"/>
          <a:lstStyle/>
          <a:p>
            <a:pPr>
              <a:defRPr/>
            </a:pPr>
            <a:endParaRPr lang="en-CA"/>
          </a:p>
        </p:txBody>
      </p:sp>
      <p:sp>
        <p:nvSpPr>
          <p:cNvPr id="1039" name="AutoShape 15">
            <a:hlinkClick r:id="" action="ppaction://hlinkshowjump?jump=previousslide" highlightClick="1"/>
          </p:cNvPr>
          <p:cNvSpPr>
            <a:spLocks noChangeArrowheads="1"/>
          </p:cNvSpPr>
          <p:nvPr userDrawn="1"/>
        </p:nvSpPr>
        <p:spPr bwMode="auto">
          <a:xfrm>
            <a:off x="6172200" y="6032500"/>
            <a:ext cx="673100" cy="825500"/>
          </a:xfrm>
          <a:prstGeom prst="actionButtonBlank">
            <a:avLst/>
          </a:prstGeom>
          <a:noFill/>
          <a:ln w="9525">
            <a:noFill/>
            <a:miter lim="800000"/>
            <a:headEnd/>
            <a:tailEnd/>
          </a:ln>
          <a:effectLst/>
        </p:spPr>
        <p:txBody>
          <a:bodyPr wrap="none" anchor="ctr"/>
          <a:lstStyle/>
          <a:p>
            <a:pPr>
              <a:defRPr/>
            </a:pPr>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txStyles>
    <p:titleStyle>
      <a:lvl1pPr algn="ctr" rtl="0" eaLnBrk="0" fontAlgn="base" hangingPunct="0">
        <a:spcBef>
          <a:spcPct val="0"/>
        </a:spcBef>
        <a:spcAft>
          <a:spcPct val="0"/>
        </a:spcAft>
        <a:defRPr sz="2500">
          <a:solidFill>
            <a:srgbClr val="FFF180"/>
          </a:solidFill>
          <a:latin typeface="+mj-lt"/>
          <a:ea typeface="+mj-ea"/>
          <a:cs typeface="+mj-cs"/>
        </a:defRPr>
      </a:lvl1pPr>
      <a:lvl2pPr algn="ctr" rtl="0" eaLnBrk="0" fontAlgn="base" hangingPunct="0">
        <a:spcBef>
          <a:spcPct val="0"/>
        </a:spcBef>
        <a:spcAft>
          <a:spcPct val="0"/>
        </a:spcAft>
        <a:defRPr sz="2500">
          <a:solidFill>
            <a:srgbClr val="FFF180"/>
          </a:solidFill>
          <a:latin typeface="Verdana" pitchFamily="34" charset="0"/>
        </a:defRPr>
      </a:lvl2pPr>
      <a:lvl3pPr algn="ctr" rtl="0" eaLnBrk="0" fontAlgn="base" hangingPunct="0">
        <a:spcBef>
          <a:spcPct val="0"/>
        </a:spcBef>
        <a:spcAft>
          <a:spcPct val="0"/>
        </a:spcAft>
        <a:defRPr sz="2500">
          <a:solidFill>
            <a:srgbClr val="FFF180"/>
          </a:solidFill>
          <a:latin typeface="Verdana" pitchFamily="34" charset="0"/>
        </a:defRPr>
      </a:lvl3pPr>
      <a:lvl4pPr algn="ctr" rtl="0" eaLnBrk="0" fontAlgn="base" hangingPunct="0">
        <a:spcBef>
          <a:spcPct val="0"/>
        </a:spcBef>
        <a:spcAft>
          <a:spcPct val="0"/>
        </a:spcAft>
        <a:defRPr sz="2500">
          <a:solidFill>
            <a:srgbClr val="FFF180"/>
          </a:solidFill>
          <a:latin typeface="Verdana" pitchFamily="34" charset="0"/>
        </a:defRPr>
      </a:lvl4pPr>
      <a:lvl5pPr algn="ctr" rtl="0" eaLnBrk="0" fontAlgn="base" hangingPunct="0">
        <a:spcBef>
          <a:spcPct val="0"/>
        </a:spcBef>
        <a:spcAft>
          <a:spcPct val="0"/>
        </a:spcAft>
        <a:defRPr sz="2500">
          <a:solidFill>
            <a:srgbClr val="FFF180"/>
          </a:solidFill>
          <a:latin typeface="Verdana" pitchFamily="34" charset="0"/>
        </a:defRPr>
      </a:lvl5pPr>
      <a:lvl6pPr marL="457200" algn="ctr" rtl="0" fontAlgn="base">
        <a:spcBef>
          <a:spcPct val="0"/>
        </a:spcBef>
        <a:spcAft>
          <a:spcPct val="0"/>
        </a:spcAft>
        <a:defRPr sz="2500">
          <a:solidFill>
            <a:srgbClr val="FFF180"/>
          </a:solidFill>
          <a:latin typeface="Verdana" pitchFamily="34" charset="0"/>
        </a:defRPr>
      </a:lvl6pPr>
      <a:lvl7pPr marL="914400" algn="ctr" rtl="0" fontAlgn="base">
        <a:spcBef>
          <a:spcPct val="0"/>
        </a:spcBef>
        <a:spcAft>
          <a:spcPct val="0"/>
        </a:spcAft>
        <a:defRPr sz="2500">
          <a:solidFill>
            <a:srgbClr val="FFF180"/>
          </a:solidFill>
          <a:latin typeface="Verdana" pitchFamily="34" charset="0"/>
        </a:defRPr>
      </a:lvl7pPr>
      <a:lvl8pPr marL="1371600" algn="ctr" rtl="0" fontAlgn="base">
        <a:spcBef>
          <a:spcPct val="0"/>
        </a:spcBef>
        <a:spcAft>
          <a:spcPct val="0"/>
        </a:spcAft>
        <a:defRPr sz="2500">
          <a:solidFill>
            <a:srgbClr val="FFF180"/>
          </a:solidFill>
          <a:latin typeface="Verdana" pitchFamily="34" charset="0"/>
        </a:defRPr>
      </a:lvl8pPr>
      <a:lvl9pPr marL="1828800" algn="ctr" rtl="0" fontAlgn="base">
        <a:spcBef>
          <a:spcPct val="0"/>
        </a:spcBef>
        <a:spcAft>
          <a:spcPct val="0"/>
        </a:spcAft>
        <a:defRPr sz="2500">
          <a:solidFill>
            <a:srgbClr val="FFF180"/>
          </a:solidFill>
          <a:latin typeface="Verdana" pitchFamily="34" charset="0"/>
        </a:defRPr>
      </a:lvl9pPr>
    </p:titleStyle>
    <p:bodyStyle>
      <a:lvl1pPr marL="225425" indent="-225425" algn="l" rtl="0" eaLnBrk="0" fontAlgn="base" hangingPunct="0">
        <a:spcBef>
          <a:spcPct val="20000"/>
        </a:spcBef>
        <a:spcAft>
          <a:spcPct val="0"/>
        </a:spcAft>
        <a:buChar char="•"/>
        <a:defRPr sz="2400">
          <a:solidFill>
            <a:schemeClr val="tx1"/>
          </a:solidFill>
          <a:latin typeface="+mn-lt"/>
          <a:ea typeface="+mn-ea"/>
          <a:cs typeface="+mn-cs"/>
        </a:defRPr>
      </a:lvl1pPr>
      <a:lvl2pPr marL="687388" indent="-230188" algn="l" rtl="0" eaLnBrk="0" fontAlgn="base" hangingPunct="0">
        <a:spcBef>
          <a:spcPct val="20000"/>
        </a:spcBef>
        <a:spcAft>
          <a:spcPct val="0"/>
        </a:spcAft>
        <a:buChar char="•"/>
        <a:defRPr sz="22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2.xml"/><Relationship Id="rId7"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slide" Target="slide9.xml"/><Relationship Id="rId11" Type="http://schemas.openxmlformats.org/officeDocument/2006/relationships/image" Target="../media/image5.png"/><Relationship Id="rId5" Type="http://schemas.openxmlformats.org/officeDocument/2006/relationships/slide" Target="slide6.xml"/><Relationship Id="rId10" Type="http://schemas.openxmlformats.org/officeDocument/2006/relationships/slide" Target="slide15.xml"/><Relationship Id="rId4" Type="http://schemas.openxmlformats.org/officeDocument/2006/relationships/slide" Target="slide5.xml"/><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3271838" y="1754188"/>
            <a:ext cx="5338762" cy="2282825"/>
          </a:xfrm>
          <a:prstGeom prst="rect">
            <a:avLst/>
          </a:prstGeom>
          <a:noFill/>
          <a:ln w="9525">
            <a:noFill/>
            <a:miter lim="800000"/>
            <a:headEnd/>
            <a:tailEnd/>
          </a:ln>
        </p:spPr>
        <p:txBody>
          <a:bodyPr>
            <a:spAutoFit/>
          </a:bodyPr>
          <a:lstStyle/>
          <a:p>
            <a:pPr>
              <a:spcBef>
                <a:spcPct val="50000"/>
              </a:spcBef>
            </a:pPr>
            <a:r>
              <a:rPr lang="en-US" sz="2400">
                <a:solidFill>
                  <a:srgbClr val="FFFF99"/>
                </a:solidFill>
                <a:hlinkClick r:id="rId3" action="ppaction://hlinksldjump"/>
              </a:rPr>
              <a:t>Introducing the Story</a:t>
            </a:r>
            <a:endParaRPr lang="en-US" sz="2400">
              <a:solidFill>
                <a:srgbClr val="FFFF99"/>
              </a:solidFill>
              <a:hlinkClick r:id="" action="ppaction://noaction"/>
            </a:endParaRPr>
          </a:p>
          <a:p>
            <a:pPr>
              <a:spcBef>
                <a:spcPct val="50000"/>
              </a:spcBef>
            </a:pPr>
            <a:r>
              <a:rPr lang="en-US" sz="2400">
                <a:solidFill>
                  <a:srgbClr val="FFFF99"/>
                </a:solidFill>
                <a:hlinkClick r:id="rId4" action="ppaction://hlinksldjump"/>
              </a:rPr>
              <a:t>Literary Focus: Time and Sequence</a:t>
            </a:r>
            <a:endParaRPr lang="en-US" sz="2400">
              <a:solidFill>
                <a:srgbClr val="FFFF99"/>
              </a:solidFill>
            </a:endParaRPr>
          </a:p>
          <a:p>
            <a:pPr>
              <a:spcBef>
                <a:spcPct val="50000"/>
              </a:spcBef>
            </a:pPr>
            <a:r>
              <a:rPr lang="en-US" sz="2400">
                <a:solidFill>
                  <a:srgbClr val="FFFF99"/>
                </a:solidFill>
                <a:hlinkClick r:id="rId5" action="ppaction://hlinksldjump"/>
              </a:rPr>
              <a:t>Reading Skills: Understanding Cause and Effect</a:t>
            </a:r>
            <a:endParaRPr lang="en-US" sz="2400">
              <a:solidFill>
                <a:srgbClr val="FFFF99"/>
              </a:solidFill>
            </a:endParaRPr>
          </a:p>
        </p:txBody>
      </p:sp>
      <p:sp>
        <p:nvSpPr>
          <p:cNvPr id="2051" name="AutoShape 6">
            <a:hlinkClick r:id="" action="ppaction://hlinkshowjump?jump=endshow" highlightClick="1"/>
          </p:cNvPr>
          <p:cNvSpPr>
            <a:spLocks noChangeArrowheads="1"/>
          </p:cNvSpPr>
          <p:nvPr/>
        </p:nvSpPr>
        <p:spPr bwMode="auto">
          <a:xfrm>
            <a:off x="7543800" y="5943600"/>
            <a:ext cx="762000" cy="914400"/>
          </a:xfrm>
          <a:prstGeom prst="actionButtonBlank">
            <a:avLst/>
          </a:prstGeom>
          <a:noFill/>
          <a:ln w="9525">
            <a:noFill/>
            <a:miter lim="800000"/>
            <a:headEnd/>
            <a:tailEnd/>
          </a:ln>
        </p:spPr>
        <p:txBody>
          <a:bodyPr wrap="none" anchor="ctr"/>
          <a:lstStyle/>
          <a:p>
            <a:endParaRPr lang="en-CA"/>
          </a:p>
        </p:txBody>
      </p:sp>
      <p:sp>
        <p:nvSpPr>
          <p:cNvPr id="2052" name="Rectangle 15"/>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r>
              <a:rPr lang="en-US" smtClean="0">
                <a:solidFill>
                  <a:srgbClr val="FFFF99"/>
                </a:solidFill>
              </a:rPr>
              <a:t/>
            </a:r>
            <a:br>
              <a:rPr lang="en-US" smtClean="0">
                <a:solidFill>
                  <a:srgbClr val="FFFF99"/>
                </a:solidFill>
              </a:rPr>
            </a:br>
            <a:r>
              <a:rPr lang="en-US" sz="2000" i="1" smtClean="0">
                <a:solidFill>
                  <a:srgbClr val="FFFF99"/>
                </a:solidFill>
              </a:rPr>
              <a:t>by</a:t>
            </a:r>
            <a:r>
              <a:rPr lang="en-US" sz="2000" smtClean="0">
                <a:solidFill>
                  <a:srgbClr val="FFFF99"/>
                </a:solidFill>
              </a:rPr>
              <a:t> Jack Finney</a:t>
            </a:r>
          </a:p>
        </p:txBody>
      </p:sp>
      <p:pic>
        <p:nvPicPr>
          <p:cNvPr id="2053" name="Picture 18">
            <a:hlinkClick r:id="rId6" action="ppaction://hlinksldjump"/>
          </p:cNvPr>
          <p:cNvPicPr>
            <a:picLocks noChangeAspect="1" noChangeArrowheads="1"/>
          </p:cNvPicPr>
          <p:nvPr/>
        </p:nvPicPr>
        <p:blipFill>
          <a:blip r:embed="rId7"/>
          <a:srcRect/>
          <a:stretch>
            <a:fillRect/>
          </a:stretch>
        </p:blipFill>
        <p:spPr bwMode="auto">
          <a:xfrm>
            <a:off x="762000" y="1752600"/>
            <a:ext cx="1819275" cy="546100"/>
          </a:xfrm>
          <a:prstGeom prst="rect">
            <a:avLst/>
          </a:prstGeom>
          <a:noFill/>
          <a:ln w="9525">
            <a:noFill/>
            <a:miter lim="800000"/>
            <a:headEnd/>
            <a:tailEnd/>
          </a:ln>
        </p:spPr>
      </p:pic>
      <p:pic>
        <p:nvPicPr>
          <p:cNvPr id="2054" name="Picture 19">
            <a:hlinkClick r:id="rId8" action="ppaction://hlinksldjump"/>
          </p:cNvPr>
          <p:cNvPicPr>
            <a:picLocks noChangeAspect="1" noChangeArrowheads="1"/>
          </p:cNvPicPr>
          <p:nvPr/>
        </p:nvPicPr>
        <p:blipFill>
          <a:blip r:embed="rId9"/>
          <a:srcRect/>
          <a:stretch>
            <a:fillRect/>
          </a:stretch>
        </p:blipFill>
        <p:spPr bwMode="auto">
          <a:xfrm>
            <a:off x="762000" y="2514600"/>
            <a:ext cx="1819275" cy="546100"/>
          </a:xfrm>
          <a:prstGeom prst="rect">
            <a:avLst/>
          </a:prstGeom>
          <a:noFill/>
          <a:ln w="9525">
            <a:noFill/>
            <a:miter lim="800000"/>
            <a:headEnd/>
            <a:tailEnd/>
          </a:ln>
        </p:spPr>
      </p:pic>
      <p:sp>
        <p:nvSpPr>
          <p:cNvPr id="2055" name="AutoShape 21">
            <a:hlinkClick r:id="" action="ppaction://hlinkshowjump?jump=endshow" highlightClick="1"/>
          </p:cNvPr>
          <p:cNvSpPr>
            <a:spLocks noChangeArrowheads="1"/>
          </p:cNvSpPr>
          <p:nvPr/>
        </p:nvSpPr>
        <p:spPr bwMode="auto">
          <a:xfrm>
            <a:off x="6096000" y="5943600"/>
            <a:ext cx="838200" cy="914400"/>
          </a:xfrm>
          <a:prstGeom prst="actionButtonBlank">
            <a:avLst/>
          </a:prstGeom>
          <a:noFill/>
          <a:ln w="9525">
            <a:noFill/>
            <a:miter lim="800000"/>
            <a:headEnd/>
            <a:tailEnd/>
          </a:ln>
        </p:spPr>
        <p:txBody>
          <a:bodyPr wrap="none" anchor="ctr"/>
          <a:lstStyle/>
          <a:p>
            <a:endParaRPr lang="en-CA"/>
          </a:p>
        </p:txBody>
      </p:sp>
      <p:pic>
        <p:nvPicPr>
          <p:cNvPr id="2056" name="Picture 25" descr="mtw_new">
            <a:hlinkClick r:id="rId10" action="ppaction://hlinksldjump"/>
          </p:cNvPr>
          <p:cNvPicPr>
            <a:picLocks noChangeAspect="1" noChangeArrowheads="1"/>
          </p:cNvPicPr>
          <p:nvPr/>
        </p:nvPicPr>
        <p:blipFill>
          <a:blip r:embed="rId11"/>
          <a:srcRect/>
          <a:stretch>
            <a:fillRect/>
          </a:stretch>
        </p:blipFill>
        <p:spPr bwMode="auto">
          <a:xfrm>
            <a:off x="757238" y="3271838"/>
            <a:ext cx="1819275" cy="546100"/>
          </a:xfrm>
          <a:prstGeom prst="rect">
            <a:avLst/>
          </a:prstGeom>
          <a:noFill/>
          <a:ln w="9525">
            <a:noFill/>
            <a:miter lim="800000"/>
            <a:headEnd/>
            <a:tailEnd/>
          </a:ln>
        </p:spPr>
      </p:pic>
      <p:sp>
        <p:nvSpPr>
          <p:cNvPr id="2057" name="Text Box 26"/>
          <p:cNvSpPr txBox="1">
            <a:spLocks noChangeArrowheads="1"/>
          </p:cNvSpPr>
          <p:nvPr/>
        </p:nvSpPr>
        <p:spPr bwMode="auto">
          <a:xfrm>
            <a:off x="533400" y="1371600"/>
            <a:ext cx="2219325" cy="366713"/>
          </a:xfrm>
          <a:prstGeom prst="rect">
            <a:avLst/>
          </a:prstGeom>
          <a:noFill/>
          <a:ln w="9525">
            <a:noFill/>
            <a:miter lim="800000"/>
            <a:headEnd/>
            <a:tailEnd/>
          </a:ln>
        </p:spPr>
        <p:txBody>
          <a:bodyPr>
            <a:spAutoFit/>
          </a:bodyPr>
          <a:lstStyle/>
          <a:p>
            <a:pPr>
              <a:spcBef>
                <a:spcPct val="50000"/>
              </a:spcBef>
            </a:pPr>
            <a:r>
              <a:rPr lang="en-US" b="1">
                <a:solidFill>
                  <a:srgbClr val="FF9900"/>
                </a:solidFill>
              </a:rPr>
              <a:t>Feature Menu</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533400" y="2895600"/>
            <a:ext cx="8077200" cy="457200"/>
          </a:xfrm>
          <a:prstGeom prst="rect">
            <a:avLst/>
          </a:prstGeom>
          <a:noFill/>
          <a:ln w="9525" algn="ctr">
            <a:noFill/>
            <a:miter lim="800000"/>
            <a:headEnd/>
            <a:tailEnd/>
          </a:ln>
        </p:spPr>
        <p:txBody>
          <a:bodyPr>
            <a:spAutoFit/>
          </a:bodyPr>
          <a:lstStyle/>
          <a:p>
            <a:pPr algn="ctr">
              <a:spcBef>
                <a:spcPct val="50000"/>
              </a:spcBef>
            </a:pPr>
            <a:r>
              <a:rPr lang="en-US" sz="2400" b="1">
                <a:solidFill>
                  <a:srgbClr val="FF9900"/>
                </a:solidFill>
              </a:rPr>
              <a:t>Vocabulary</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533400" y="1443038"/>
            <a:ext cx="8077200" cy="4291012"/>
          </a:xfrm>
          <a:prstGeom prst="rect">
            <a:avLst/>
          </a:prstGeom>
          <a:noFill/>
          <a:ln w="9525">
            <a:noFill/>
            <a:miter lim="800000"/>
            <a:headEnd/>
            <a:tailEnd/>
          </a:ln>
        </p:spPr>
        <p:txBody>
          <a:bodyPr>
            <a:spAutoFit/>
          </a:bodyPr>
          <a:lstStyle/>
          <a:p>
            <a:pPr>
              <a:spcBef>
                <a:spcPct val="50000"/>
              </a:spcBef>
            </a:pPr>
            <a:r>
              <a:rPr lang="en-US" sz="2400" b="1">
                <a:solidFill>
                  <a:srgbClr val="FF9900"/>
                </a:solidFill>
              </a:rPr>
              <a:t>Previewing the Vocabulary</a:t>
            </a:r>
            <a:endParaRPr lang="en-US" sz="2400">
              <a:solidFill>
                <a:srgbClr val="FF9900"/>
              </a:solidFill>
            </a:endParaRPr>
          </a:p>
          <a:p>
            <a:pPr>
              <a:spcBef>
                <a:spcPct val="50000"/>
              </a:spcBef>
            </a:pPr>
            <a:r>
              <a:rPr lang="en-US" sz="2400" b="1">
                <a:solidFill>
                  <a:srgbClr val="FF9900"/>
                </a:solidFill>
              </a:rPr>
              <a:t>projection</a:t>
            </a:r>
            <a:r>
              <a:rPr lang="en-US" sz="2400">
                <a:solidFill>
                  <a:srgbClr val="FFF180"/>
                </a:solidFill>
              </a:rPr>
              <a:t> </a:t>
            </a:r>
            <a:r>
              <a:rPr lang="en-US" sz="2400" i="1">
                <a:solidFill>
                  <a:srgbClr val="FFFF99"/>
                </a:solidFill>
              </a:rPr>
              <a:t>n.:</a:t>
            </a:r>
            <a:r>
              <a:rPr lang="en-US" sz="2400">
                <a:solidFill>
                  <a:srgbClr val="FFFF99"/>
                </a:solidFill>
              </a:rPr>
              <a:t> something that juts out from a surface.</a:t>
            </a:r>
          </a:p>
          <a:p>
            <a:pPr>
              <a:spcBef>
                <a:spcPct val="50000"/>
              </a:spcBef>
            </a:pPr>
            <a:r>
              <a:rPr lang="en-US" sz="2400" b="1">
                <a:solidFill>
                  <a:srgbClr val="FF9900"/>
                </a:solidFill>
              </a:rPr>
              <a:t>discarding</a:t>
            </a:r>
            <a:r>
              <a:rPr lang="en-US" sz="2400">
                <a:solidFill>
                  <a:srgbClr val="FFF180"/>
                </a:solidFill>
              </a:rPr>
              <a:t> </a:t>
            </a:r>
            <a:r>
              <a:rPr lang="en-US" sz="2400" i="1">
                <a:solidFill>
                  <a:srgbClr val="FFFF99"/>
                </a:solidFill>
              </a:rPr>
              <a:t>v. </a:t>
            </a:r>
            <a:r>
              <a:rPr lang="en-US" sz="2400">
                <a:solidFill>
                  <a:srgbClr val="FFFF99"/>
                </a:solidFill>
              </a:rPr>
              <a:t>used as </a:t>
            </a:r>
            <a:r>
              <a:rPr lang="en-US" sz="2400" i="1">
                <a:solidFill>
                  <a:srgbClr val="FFFF99"/>
                </a:solidFill>
              </a:rPr>
              <a:t>adj.: </a:t>
            </a:r>
            <a:r>
              <a:rPr lang="en-US" sz="2400">
                <a:solidFill>
                  <a:srgbClr val="FFFF99"/>
                </a:solidFill>
              </a:rPr>
              <a:t>abandoning; getting rid of. </a:t>
            </a:r>
          </a:p>
          <a:p>
            <a:pPr>
              <a:spcBef>
                <a:spcPct val="50000"/>
              </a:spcBef>
            </a:pPr>
            <a:r>
              <a:rPr lang="en-US" sz="2400" b="1">
                <a:solidFill>
                  <a:srgbClr val="FF9900"/>
                </a:solidFill>
              </a:rPr>
              <a:t>confirmation</a:t>
            </a:r>
            <a:r>
              <a:rPr lang="en-US" sz="2400">
                <a:solidFill>
                  <a:srgbClr val="FFF180"/>
                </a:solidFill>
              </a:rPr>
              <a:t> </a:t>
            </a:r>
            <a:r>
              <a:rPr lang="en-US" sz="2400" i="1">
                <a:solidFill>
                  <a:srgbClr val="FFFF99"/>
                </a:solidFill>
              </a:rPr>
              <a:t>n.: </a:t>
            </a:r>
            <a:r>
              <a:rPr lang="en-US" sz="2400">
                <a:solidFill>
                  <a:srgbClr val="FFFF99"/>
                </a:solidFill>
              </a:rPr>
              <a:t>proof.</a:t>
            </a:r>
          </a:p>
          <a:p>
            <a:pPr>
              <a:spcBef>
                <a:spcPct val="50000"/>
              </a:spcBef>
            </a:pPr>
            <a:r>
              <a:rPr lang="en-US" sz="2400" b="1">
                <a:solidFill>
                  <a:srgbClr val="FF9900"/>
                </a:solidFill>
              </a:rPr>
              <a:t>exhalation</a:t>
            </a:r>
            <a:r>
              <a:rPr lang="en-US" sz="2400">
                <a:solidFill>
                  <a:srgbClr val="FFF180"/>
                </a:solidFill>
              </a:rPr>
              <a:t> </a:t>
            </a:r>
            <a:r>
              <a:rPr lang="en-US" sz="2400" i="1">
                <a:solidFill>
                  <a:srgbClr val="FFFF99"/>
                </a:solidFill>
              </a:rPr>
              <a:t>n.: </a:t>
            </a:r>
            <a:r>
              <a:rPr lang="en-US" sz="2400">
                <a:solidFill>
                  <a:srgbClr val="FFFF99"/>
                </a:solidFill>
              </a:rPr>
              <a:t>something breathed out; breath.</a:t>
            </a:r>
          </a:p>
          <a:p>
            <a:pPr>
              <a:spcBef>
                <a:spcPct val="50000"/>
              </a:spcBef>
            </a:pPr>
            <a:r>
              <a:rPr lang="en-US" sz="2400" b="1">
                <a:solidFill>
                  <a:srgbClr val="FF9900"/>
                </a:solidFill>
              </a:rPr>
              <a:t>imperceptibly</a:t>
            </a:r>
            <a:r>
              <a:rPr lang="en-US" sz="2400">
                <a:solidFill>
                  <a:srgbClr val="FFF180"/>
                </a:solidFill>
              </a:rPr>
              <a:t> </a:t>
            </a:r>
            <a:r>
              <a:rPr lang="en-US" sz="2400" i="1">
                <a:solidFill>
                  <a:srgbClr val="FFFF99"/>
                </a:solidFill>
              </a:rPr>
              <a:t>adv.: </a:t>
            </a:r>
            <a:r>
              <a:rPr lang="en-US" sz="2400">
                <a:solidFill>
                  <a:srgbClr val="FFFF99"/>
                </a:solidFill>
              </a:rPr>
              <a:t>in such a slight way as to be almost unnoticeable.</a:t>
            </a:r>
          </a:p>
        </p:txBody>
      </p:sp>
      <p:sp>
        <p:nvSpPr>
          <p:cNvPr id="16387" name="Rectangle 4"/>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r>
              <a:rPr lang="en-US" smtClean="0">
                <a:solidFill>
                  <a:srgbClr val="FFFF99"/>
                </a:solidFill>
              </a:rPr>
              <a:t/>
            </a:r>
            <a:br>
              <a:rPr lang="en-US" smtClean="0">
                <a:solidFill>
                  <a:srgbClr val="FFFF99"/>
                </a:solidFill>
              </a:rPr>
            </a:br>
            <a:r>
              <a:rPr lang="en-US" sz="2000" smtClean="0">
                <a:solidFill>
                  <a:srgbClr val="FFFF99"/>
                </a:solidFill>
              </a:rPr>
              <a:t>Vocabulary</a:t>
            </a:r>
          </a:p>
        </p:txBody>
      </p:sp>
      <p:sp>
        <p:nvSpPr>
          <p:cNvPr id="16388" name="AutoShape 6">
            <a:hlinkClick r:id="" action="ppaction://hlinkshowjump?jump=firstslide" highlightClick="1"/>
          </p:cNvPr>
          <p:cNvSpPr>
            <a:spLocks noChangeArrowheads="1"/>
          </p:cNvSpPr>
          <p:nvPr/>
        </p:nvSpPr>
        <p:spPr bwMode="auto">
          <a:xfrm>
            <a:off x="6172200" y="6032500"/>
            <a:ext cx="673100" cy="825500"/>
          </a:xfrm>
          <a:prstGeom prst="actionButtonBlank">
            <a:avLst/>
          </a:prstGeom>
          <a:noFill/>
          <a:ln w="9525">
            <a:noFill/>
            <a:miter lim="800000"/>
            <a:headEnd/>
            <a:tailEnd/>
          </a:ln>
        </p:spPr>
        <p:txBody>
          <a:bodyPr wrap="none" anchor="ctr"/>
          <a:lstStyle/>
          <a:p>
            <a:endParaRPr lang="en-CA"/>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533400" y="1443038"/>
            <a:ext cx="8077200" cy="3560762"/>
          </a:xfrm>
          <a:prstGeom prst="rect">
            <a:avLst/>
          </a:prstGeom>
          <a:noFill/>
          <a:ln w="9525">
            <a:noFill/>
            <a:miter lim="800000"/>
            <a:headEnd/>
            <a:tailEnd/>
          </a:ln>
        </p:spPr>
        <p:txBody>
          <a:bodyPr>
            <a:spAutoFit/>
          </a:bodyPr>
          <a:lstStyle/>
          <a:p>
            <a:pPr>
              <a:spcBef>
                <a:spcPct val="50000"/>
              </a:spcBef>
            </a:pPr>
            <a:r>
              <a:rPr lang="en-US" sz="2400" b="1">
                <a:solidFill>
                  <a:srgbClr val="FF9900"/>
                </a:solidFill>
              </a:rPr>
              <a:t>Previewing the Vocabulary</a:t>
            </a:r>
            <a:endParaRPr lang="en-US" sz="2400">
              <a:solidFill>
                <a:srgbClr val="FF9900"/>
              </a:solidFill>
            </a:endParaRPr>
          </a:p>
          <a:p>
            <a:pPr>
              <a:spcBef>
                <a:spcPct val="50000"/>
              </a:spcBef>
            </a:pPr>
            <a:r>
              <a:rPr lang="en-US" sz="2400" b="1">
                <a:solidFill>
                  <a:srgbClr val="FF9900"/>
                </a:solidFill>
              </a:rPr>
              <a:t>rebounded</a:t>
            </a:r>
            <a:r>
              <a:rPr lang="en-US" sz="2400"/>
              <a:t> </a:t>
            </a:r>
            <a:r>
              <a:rPr lang="en-US" sz="2400" i="1">
                <a:solidFill>
                  <a:srgbClr val="FFFF99"/>
                </a:solidFill>
              </a:rPr>
              <a:t>v.: </a:t>
            </a:r>
            <a:r>
              <a:rPr lang="en-US" sz="2400">
                <a:solidFill>
                  <a:srgbClr val="FFFF99"/>
                </a:solidFill>
              </a:rPr>
              <a:t>bounced back.</a:t>
            </a:r>
          </a:p>
          <a:p>
            <a:pPr>
              <a:spcBef>
                <a:spcPct val="50000"/>
              </a:spcBef>
            </a:pPr>
            <a:r>
              <a:rPr lang="en-US" sz="2400" b="1">
                <a:solidFill>
                  <a:srgbClr val="FF9900"/>
                </a:solidFill>
              </a:rPr>
              <a:t>interminable</a:t>
            </a:r>
            <a:r>
              <a:rPr lang="en-US" sz="2400">
                <a:solidFill>
                  <a:srgbClr val="FF9900"/>
                </a:solidFill>
              </a:rPr>
              <a:t> </a:t>
            </a:r>
            <a:r>
              <a:rPr lang="en-US" sz="2400" i="1">
                <a:solidFill>
                  <a:srgbClr val="FFFF99"/>
                </a:solidFill>
              </a:rPr>
              <a:t>adj.:</a:t>
            </a:r>
            <a:r>
              <a:rPr lang="en-US" sz="2400">
                <a:solidFill>
                  <a:srgbClr val="FFFF99"/>
                </a:solidFill>
              </a:rPr>
              <a:t> endless.</a:t>
            </a:r>
          </a:p>
          <a:p>
            <a:pPr>
              <a:spcBef>
                <a:spcPct val="50000"/>
              </a:spcBef>
            </a:pPr>
            <a:r>
              <a:rPr lang="en-US" sz="2400" b="1">
                <a:solidFill>
                  <a:srgbClr val="FF9900"/>
                </a:solidFill>
              </a:rPr>
              <a:t>irrelevantly</a:t>
            </a:r>
            <a:r>
              <a:rPr lang="en-US" sz="2400"/>
              <a:t> </a:t>
            </a:r>
            <a:r>
              <a:rPr lang="en-US" sz="2400" i="1">
                <a:solidFill>
                  <a:srgbClr val="FFFF99"/>
                </a:solidFill>
              </a:rPr>
              <a:t>adv.: </a:t>
            </a:r>
            <a:r>
              <a:rPr lang="en-US" sz="2400">
                <a:solidFill>
                  <a:srgbClr val="FFFF99"/>
                </a:solidFill>
              </a:rPr>
              <a:t>in a way not relating to the point or situation.</a:t>
            </a:r>
          </a:p>
          <a:p>
            <a:pPr>
              <a:spcBef>
                <a:spcPct val="50000"/>
              </a:spcBef>
            </a:pPr>
            <a:r>
              <a:rPr lang="en-US" sz="2400" b="1">
                <a:solidFill>
                  <a:srgbClr val="FF9900"/>
                </a:solidFill>
              </a:rPr>
              <a:t>incomprehensible</a:t>
            </a:r>
            <a:r>
              <a:rPr lang="en-US" sz="2400"/>
              <a:t> </a:t>
            </a:r>
            <a:r>
              <a:rPr lang="en-US" sz="2400" i="1">
                <a:solidFill>
                  <a:srgbClr val="FFFF99"/>
                </a:solidFill>
              </a:rPr>
              <a:t>adj.: </a:t>
            </a:r>
            <a:r>
              <a:rPr lang="en-US" sz="2400">
                <a:solidFill>
                  <a:srgbClr val="FFFF99"/>
                </a:solidFill>
              </a:rPr>
              <a:t>not understandable.</a:t>
            </a:r>
          </a:p>
          <a:p>
            <a:pPr>
              <a:spcBef>
                <a:spcPct val="50000"/>
              </a:spcBef>
            </a:pPr>
            <a:r>
              <a:rPr lang="en-US" sz="2400" b="1">
                <a:solidFill>
                  <a:srgbClr val="FF9900"/>
                </a:solidFill>
              </a:rPr>
              <a:t>unimpeded</a:t>
            </a:r>
            <a:r>
              <a:rPr lang="en-US" sz="2400">
                <a:solidFill>
                  <a:srgbClr val="FF9900"/>
                </a:solidFill>
              </a:rPr>
              <a:t> </a:t>
            </a:r>
            <a:r>
              <a:rPr lang="en-US" sz="2400" i="1">
                <a:solidFill>
                  <a:srgbClr val="FFFF99"/>
                </a:solidFill>
              </a:rPr>
              <a:t>adj.:</a:t>
            </a:r>
            <a:r>
              <a:rPr lang="en-US" sz="2400">
                <a:solidFill>
                  <a:srgbClr val="FFFF99"/>
                </a:solidFill>
              </a:rPr>
              <a:t> not blocked; unobstructed.</a:t>
            </a:r>
            <a:endParaRPr lang="en-US" sz="2400" i="1">
              <a:solidFill>
                <a:srgbClr val="FF9900"/>
              </a:solidFill>
            </a:endParaRPr>
          </a:p>
        </p:txBody>
      </p:sp>
      <p:sp>
        <p:nvSpPr>
          <p:cNvPr id="17411" name="Rectangle 4"/>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r>
              <a:rPr lang="en-US" smtClean="0">
                <a:solidFill>
                  <a:srgbClr val="FFFF99"/>
                </a:solidFill>
              </a:rPr>
              <a:t/>
            </a:r>
            <a:br>
              <a:rPr lang="en-US" smtClean="0">
                <a:solidFill>
                  <a:srgbClr val="FFFF99"/>
                </a:solidFill>
              </a:rPr>
            </a:br>
            <a:r>
              <a:rPr lang="en-US" sz="2000" smtClean="0">
                <a:solidFill>
                  <a:srgbClr val="FFFF99"/>
                </a:solidFill>
              </a:rPr>
              <a:t>Vocabulary</a:t>
            </a: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533400" y="3276600"/>
            <a:ext cx="8077200" cy="2357438"/>
          </a:xfrm>
          <a:prstGeom prst="rect">
            <a:avLst/>
          </a:prstGeom>
          <a:noFill/>
          <a:ln w="9525">
            <a:noFill/>
            <a:miter lim="800000"/>
            <a:headEnd/>
            <a:tailEnd/>
          </a:ln>
        </p:spPr>
        <p:txBody>
          <a:bodyPr>
            <a:spAutoFit/>
          </a:bodyPr>
          <a:lstStyle/>
          <a:p>
            <a:pPr marL="342900" indent="-342900">
              <a:lnSpc>
                <a:spcPct val="115000"/>
              </a:lnSpc>
              <a:spcBef>
                <a:spcPct val="50000"/>
              </a:spcBef>
              <a:buFont typeface="Times" pitchFamily="18" charset="0"/>
              <a:buNone/>
            </a:pPr>
            <a:r>
              <a:rPr lang="en-US" sz="2200">
                <a:solidFill>
                  <a:srgbClr val="FFFF99"/>
                </a:solidFill>
              </a:rPr>
              <a:t>1.	The ___________</a:t>
            </a:r>
            <a:r>
              <a:rPr lang="en-US" sz="2200"/>
              <a:t> </a:t>
            </a:r>
            <a:r>
              <a:rPr lang="en-US" sz="2200">
                <a:solidFill>
                  <a:srgbClr val="FFFF99"/>
                </a:solidFill>
              </a:rPr>
              <a:t>of the tent blocked an otherwise ___________ view of the stars.</a:t>
            </a:r>
          </a:p>
          <a:p>
            <a:pPr marL="342900" indent="-342900">
              <a:lnSpc>
                <a:spcPct val="115000"/>
              </a:lnSpc>
              <a:spcBef>
                <a:spcPct val="50000"/>
              </a:spcBef>
              <a:buFont typeface="Times" pitchFamily="18" charset="0"/>
              <a:buNone/>
            </a:pPr>
            <a:r>
              <a:rPr lang="en-US" sz="2200">
                <a:solidFill>
                  <a:srgbClr val="FFFF99"/>
                </a:solidFill>
              </a:rPr>
              <a:t>2.	The patient’s ___________</a:t>
            </a:r>
            <a:r>
              <a:rPr lang="en-US" sz="2200"/>
              <a:t> </a:t>
            </a:r>
            <a:r>
              <a:rPr lang="en-US" sz="2200">
                <a:solidFill>
                  <a:srgbClr val="FFFF99"/>
                </a:solidFill>
              </a:rPr>
              <a:t>became gradually louder.</a:t>
            </a:r>
          </a:p>
          <a:p>
            <a:pPr marL="342900" indent="-342900">
              <a:lnSpc>
                <a:spcPct val="115000"/>
              </a:lnSpc>
              <a:spcBef>
                <a:spcPct val="50000"/>
              </a:spcBef>
              <a:buFont typeface="Times" pitchFamily="18" charset="0"/>
              <a:buNone/>
            </a:pPr>
            <a:r>
              <a:rPr lang="en-US" sz="2200">
                <a:solidFill>
                  <a:srgbClr val="FFFF99"/>
                </a:solidFill>
              </a:rPr>
              <a:t>3.	Business ___________</a:t>
            </a:r>
            <a:r>
              <a:rPr lang="en-US" sz="2200"/>
              <a:t> </a:t>
            </a:r>
            <a:r>
              <a:rPr lang="en-US" sz="2200">
                <a:solidFill>
                  <a:srgbClr val="FFFF99"/>
                </a:solidFill>
              </a:rPr>
              <a:t>after the slump, but ___________</a:t>
            </a:r>
            <a:r>
              <a:rPr lang="en-US" sz="2200"/>
              <a:t> </a:t>
            </a:r>
            <a:r>
              <a:rPr lang="en-US" sz="2200">
                <a:solidFill>
                  <a:srgbClr val="FFFF99"/>
                </a:solidFill>
              </a:rPr>
              <a:t>excess inventory was costly.</a:t>
            </a:r>
          </a:p>
        </p:txBody>
      </p:sp>
      <p:sp>
        <p:nvSpPr>
          <p:cNvPr id="18435" name="Text Box 3"/>
          <p:cNvSpPr txBox="1">
            <a:spLocks noChangeArrowheads="1"/>
          </p:cNvSpPr>
          <p:nvPr/>
        </p:nvSpPr>
        <p:spPr bwMode="auto">
          <a:xfrm>
            <a:off x="533400" y="1443038"/>
            <a:ext cx="8077200" cy="960437"/>
          </a:xfrm>
          <a:prstGeom prst="rect">
            <a:avLst/>
          </a:prstGeom>
          <a:noFill/>
          <a:ln w="9525">
            <a:noFill/>
            <a:miter lim="800000"/>
            <a:headEnd/>
            <a:tailEnd/>
          </a:ln>
        </p:spPr>
        <p:txBody>
          <a:bodyPr>
            <a:spAutoFit/>
          </a:bodyPr>
          <a:lstStyle/>
          <a:p>
            <a:pPr>
              <a:spcBef>
                <a:spcPct val="50000"/>
              </a:spcBef>
            </a:pPr>
            <a:r>
              <a:rPr lang="en-US" sz="2400" b="1">
                <a:solidFill>
                  <a:srgbClr val="FF9900"/>
                </a:solidFill>
              </a:rPr>
              <a:t>Vocabulary Activity</a:t>
            </a:r>
            <a:endParaRPr lang="en-US" sz="2400" b="1">
              <a:solidFill>
                <a:srgbClr val="FFAF18"/>
              </a:solidFill>
            </a:endParaRPr>
          </a:p>
          <a:p>
            <a:pPr>
              <a:spcBef>
                <a:spcPct val="50000"/>
              </a:spcBef>
            </a:pPr>
            <a:r>
              <a:rPr lang="en-US" sz="2200">
                <a:solidFill>
                  <a:srgbClr val="FFFF99"/>
                </a:solidFill>
              </a:rPr>
              <a:t>Fill in the blanks with the correct Word Bank words. </a:t>
            </a:r>
          </a:p>
        </p:txBody>
      </p:sp>
      <p:sp>
        <p:nvSpPr>
          <p:cNvPr id="18436" name="Rectangle 4"/>
          <p:cNvSpPr>
            <a:spLocks noChangeArrowheads="1"/>
          </p:cNvSpPr>
          <p:nvPr/>
        </p:nvSpPr>
        <p:spPr bwMode="auto">
          <a:xfrm>
            <a:off x="533400" y="2514600"/>
            <a:ext cx="8077200" cy="533400"/>
          </a:xfrm>
          <a:prstGeom prst="rect">
            <a:avLst/>
          </a:prstGeom>
          <a:solidFill>
            <a:srgbClr val="FFFF99"/>
          </a:solidFill>
          <a:ln w="9525">
            <a:solidFill>
              <a:srgbClr val="330066"/>
            </a:solidFill>
            <a:miter lim="800000"/>
            <a:headEnd/>
            <a:tailEnd/>
          </a:ln>
        </p:spPr>
        <p:txBody>
          <a:bodyPr wrap="none" anchor="ctr"/>
          <a:lstStyle/>
          <a:p>
            <a:pPr>
              <a:tabLst>
                <a:tab pos="1658938" algn="l"/>
                <a:tab pos="3317875" algn="l"/>
                <a:tab pos="4911725" algn="l"/>
                <a:tab pos="6518275" algn="l"/>
              </a:tabLst>
            </a:pPr>
            <a:r>
              <a:rPr lang="en-US" sz="2000">
                <a:solidFill>
                  <a:srgbClr val="003300"/>
                </a:solidFill>
              </a:rPr>
              <a:t>rebounded 	discarding	projection	exhalation 	unimpeded</a:t>
            </a:r>
          </a:p>
        </p:txBody>
      </p:sp>
      <p:sp>
        <p:nvSpPr>
          <p:cNvPr id="87048" name="Line 8"/>
          <p:cNvSpPr>
            <a:spLocks noChangeShapeType="1"/>
          </p:cNvSpPr>
          <p:nvPr/>
        </p:nvSpPr>
        <p:spPr bwMode="auto">
          <a:xfrm>
            <a:off x="5486400" y="2819400"/>
            <a:ext cx="1408113" cy="0"/>
          </a:xfrm>
          <a:prstGeom prst="line">
            <a:avLst/>
          </a:prstGeom>
          <a:noFill/>
          <a:ln w="28575">
            <a:solidFill>
              <a:srgbClr val="FF9900"/>
            </a:solidFill>
            <a:round/>
            <a:headEnd/>
            <a:tailEnd/>
          </a:ln>
        </p:spPr>
        <p:txBody>
          <a:bodyPr wrap="none" anchor="ctr"/>
          <a:lstStyle/>
          <a:p>
            <a:endParaRPr lang="en-CA"/>
          </a:p>
        </p:txBody>
      </p:sp>
      <p:sp>
        <p:nvSpPr>
          <p:cNvPr id="87049" name="Line 9"/>
          <p:cNvSpPr>
            <a:spLocks noChangeShapeType="1"/>
          </p:cNvSpPr>
          <p:nvPr/>
        </p:nvSpPr>
        <p:spPr bwMode="auto">
          <a:xfrm>
            <a:off x="2209800" y="2819400"/>
            <a:ext cx="1447800" cy="0"/>
          </a:xfrm>
          <a:prstGeom prst="line">
            <a:avLst/>
          </a:prstGeom>
          <a:noFill/>
          <a:ln w="28575">
            <a:solidFill>
              <a:srgbClr val="FF9900"/>
            </a:solidFill>
            <a:round/>
            <a:headEnd/>
            <a:tailEnd/>
          </a:ln>
        </p:spPr>
        <p:txBody>
          <a:bodyPr wrap="none" anchor="ctr"/>
          <a:lstStyle/>
          <a:p>
            <a:endParaRPr lang="en-CA"/>
          </a:p>
        </p:txBody>
      </p:sp>
      <p:sp>
        <p:nvSpPr>
          <p:cNvPr id="87050" name="Line 10"/>
          <p:cNvSpPr>
            <a:spLocks noChangeShapeType="1"/>
          </p:cNvSpPr>
          <p:nvPr/>
        </p:nvSpPr>
        <p:spPr bwMode="auto">
          <a:xfrm>
            <a:off x="7086600" y="2819400"/>
            <a:ext cx="1490663" cy="0"/>
          </a:xfrm>
          <a:prstGeom prst="line">
            <a:avLst/>
          </a:prstGeom>
          <a:noFill/>
          <a:ln w="28575">
            <a:solidFill>
              <a:srgbClr val="FF9900"/>
            </a:solidFill>
            <a:round/>
            <a:headEnd/>
            <a:tailEnd/>
          </a:ln>
        </p:spPr>
        <p:txBody>
          <a:bodyPr wrap="none" anchor="ctr"/>
          <a:lstStyle/>
          <a:p>
            <a:endParaRPr lang="en-CA"/>
          </a:p>
        </p:txBody>
      </p:sp>
      <p:sp>
        <p:nvSpPr>
          <p:cNvPr id="87051" name="Line 11"/>
          <p:cNvSpPr>
            <a:spLocks noChangeShapeType="1"/>
          </p:cNvSpPr>
          <p:nvPr/>
        </p:nvSpPr>
        <p:spPr bwMode="auto">
          <a:xfrm>
            <a:off x="584200" y="2819400"/>
            <a:ext cx="1447800" cy="0"/>
          </a:xfrm>
          <a:prstGeom prst="line">
            <a:avLst/>
          </a:prstGeom>
          <a:noFill/>
          <a:ln w="28575">
            <a:solidFill>
              <a:srgbClr val="FF9900"/>
            </a:solidFill>
            <a:round/>
            <a:headEnd/>
            <a:tailEnd/>
          </a:ln>
        </p:spPr>
        <p:txBody>
          <a:bodyPr wrap="none" anchor="ctr"/>
          <a:lstStyle/>
          <a:p>
            <a:endParaRPr lang="en-CA"/>
          </a:p>
        </p:txBody>
      </p:sp>
      <p:sp>
        <p:nvSpPr>
          <p:cNvPr id="87052" name="Line 12"/>
          <p:cNvSpPr>
            <a:spLocks noChangeShapeType="1"/>
          </p:cNvSpPr>
          <p:nvPr/>
        </p:nvSpPr>
        <p:spPr bwMode="auto">
          <a:xfrm flipV="1">
            <a:off x="3886200" y="2819400"/>
            <a:ext cx="1389063" cy="0"/>
          </a:xfrm>
          <a:prstGeom prst="line">
            <a:avLst/>
          </a:prstGeom>
          <a:noFill/>
          <a:ln w="28575">
            <a:solidFill>
              <a:srgbClr val="FF9900"/>
            </a:solidFill>
            <a:round/>
            <a:headEnd/>
            <a:tailEnd/>
          </a:ln>
        </p:spPr>
        <p:txBody>
          <a:bodyPr wrap="none" anchor="ctr"/>
          <a:lstStyle/>
          <a:p>
            <a:endParaRPr lang="en-CA"/>
          </a:p>
        </p:txBody>
      </p:sp>
      <p:sp>
        <p:nvSpPr>
          <p:cNvPr id="87053" name="Text Box 13"/>
          <p:cNvSpPr txBox="1">
            <a:spLocks noChangeArrowheads="1"/>
          </p:cNvSpPr>
          <p:nvPr/>
        </p:nvSpPr>
        <p:spPr bwMode="auto">
          <a:xfrm>
            <a:off x="2895600" y="4221163"/>
            <a:ext cx="1828800" cy="427037"/>
          </a:xfrm>
          <a:prstGeom prst="rect">
            <a:avLst/>
          </a:prstGeom>
          <a:noFill/>
          <a:ln w="9525">
            <a:noFill/>
            <a:miter lim="800000"/>
            <a:headEnd/>
            <a:tailEnd/>
          </a:ln>
        </p:spPr>
        <p:txBody>
          <a:bodyPr>
            <a:spAutoFit/>
          </a:bodyPr>
          <a:lstStyle/>
          <a:p>
            <a:pPr>
              <a:spcBef>
                <a:spcPct val="50000"/>
              </a:spcBef>
            </a:pPr>
            <a:r>
              <a:rPr lang="en-US" sz="2200">
                <a:solidFill>
                  <a:srgbClr val="FF9900"/>
                </a:solidFill>
              </a:rPr>
              <a:t>exhalation</a:t>
            </a:r>
          </a:p>
        </p:txBody>
      </p:sp>
      <p:sp>
        <p:nvSpPr>
          <p:cNvPr id="87055" name="Text Box 15"/>
          <p:cNvSpPr txBox="1">
            <a:spLocks noChangeArrowheads="1"/>
          </p:cNvSpPr>
          <p:nvPr/>
        </p:nvSpPr>
        <p:spPr bwMode="auto">
          <a:xfrm>
            <a:off x="1600200" y="3276600"/>
            <a:ext cx="1828800" cy="427038"/>
          </a:xfrm>
          <a:prstGeom prst="rect">
            <a:avLst/>
          </a:prstGeom>
          <a:noFill/>
          <a:ln w="9525">
            <a:noFill/>
            <a:miter lim="800000"/>
            <a:headEnd/>
            <a:tailEnd/>
          </a:ln>
        </p:spPr>
        <p:txBody>
          <a:bodyPr>
            <a:spAutoFit/>
          </a:bodyPr>
          <a:lstStyle/>
          <a:p>
            <a:pPr>
              <a:spcBef>
                <a:spcPct val="50000"/>
              </a:spcBef>
            </a:pPr>
            <a:r>
              <a:rPr lang="en-US" sz="2200">
                <a:solidFill>
                  <a:srgbClr val="FF9900"/>
                </a:solidFill>
              </a:rPr>
              <a:t>projection</a:t>
            </a:r>
          </a:p>
        </p:txBody>
      </p:sp>
      <p:sp>
        <p:nvSpPr>
          <p:cNvPr id="87056" name="Text Box 16"/>
          <p:cNvSpPr txBox="1">
            <a:spLocks noChangeArrowheads="1"/>
          </p:cNvSpPr>
          <p:nvPr/>
        </p:nvSpPr>
        <p:spPr bwMode="auto">
          <a:xfrm>
            <a:off x="914400" y="3657600"/>
            <a:ext cx="1828800" cy="427038"/>
          </a:xfrm>
          <a:prstGeom prst="rect">
            <a:avLst/>
          </a:prstGeom>
          <a:noFill/>
          <a:ln w="9525">
            <a:noFill/>
            <a:miter lim="800000"/>
            <a:headEnd/>
            <a:tailEnd/>
          </a:ln>
        </p:spPr>
        <p:txBody>
          <a:bodyPr>
            <a:spAutoFit/>
          </a:bodyPr>
          <a:lstStyle/>
          <a:p>
            <a:pPr>
              <a:spcBef>
                <a:spcPct val="50000"/>
              </a:spcBef>
            </a:pPr>
            <a:r>
              <a:rPr lang="en-US" sz="2200">
                <a:solidFill>
                  <a:srgbClr val="FF9900"/>
                </a:solidFill>
              </a:rPr>
              <a:t>unimpeded</a:t>
            </a:r>
          </a:p>
        </p:txBody>
      </p:sp>
      <p:sp>
        <p:nvSpPr>
          <p:cNvPr id="87057" name="Text Box 17"/>
          <p:cNvSpPr txBox="1">
            <a:spLocks noChangeArrowheads="1"/>
          </p:cNvSpPr>
          <p:nvPr/>
        </p:nvSpPr>
        <p:spPr bwMode="auto">
          <a:xfrm>
            <a:off x="2286000" y="4754563"/>
            <a:ext cx="1828800" cy="427037"/>
          </a:xfrm>
          <a:prstGeom prst="rect">
            <a:avLst/>
          </a:prstGeom>
          <a:noFill/>
          <a:ln w="9525">
            <a:noFill/>
            <a:miter lim="800000"/>
            <a:headEnd/>
            <a:tailEnd/>
          </a:ln>
        </p:spPr>
        <p:txBody>
          <a:bodyPr>
            <a:spAutoFit/>
          </a:bodyPr>
          <a:lstStyle/>
          <a:p>
            <a:pPr>
              <a:spcBef>
                <a:spcPct val="50000"/>
              </a:spcBef>
            </a:pPr>
            <a:r>
              <a:rPr lang="en-US" sz="2200">
                <a:solidFill>
                  <a:srgbClr val="FF9900"/>
                </a:solidFill>
              </a:rPr>
              <a:t>rebounded</a:t>
            </a:r>
          </a:p>
        </p:txBody>
      </p:sp>
      <p:sp>
        <p:nvSpPr>
          <p:cNvPr id="87058" name="Text Box 18"/>
          <p:cNvSpPr txBox="1">
            <a:spLocks noChangeArrowheads="1"/>
          </p:cNvSpPr>
          <p:nvPr/>
        </p:nvSpPr>
        <p:spPr bwMode="auto">
          <a:xfrm>
            <a:off x="914400" y="5135563"/>
            <a:ext cx="1828800" cy="427037"/>
          </a:xfrm>
          <a:prstGeom prst="rect">
            <a:avLst/>
          </a:prstGeom>
          <a:noFill/>
          <a:ln w="9525">
            <a:noFill/>
            <a:miter lim="800000"/>
            <a:headEnd/>
            <a:tailEnd/>
          </a:ln>
        </p:spPr>
        <p:txBody>
          <a:bodyPr>
            <a:spAutoFit/>
          </a:bodyPr>
          <a:lstStyle/>
          <a:p>
            <a:pPr>
              <a:spcBef>
                <a:spcPct val="50000"/>
              </a:spcBef>
            </a:pPr>
            <a:r>
              <a:rPr lang="en-US" sz="2200">
                <a:solidFill>
                  <a:srgbClr val="FF9900"/>
                </a:solidFill>
              </a:rPr>
              <a:t>discarding</a:t>
            </a:r>
          </a:p>
        </p:txBody>
      </p:sp>
      <p:sp>
        <p:nvSpPr>
          <p:cNvPr id="87062" name="Text Box 22"/>
          <p:cNvSpPr txBox="1">
            <a:spLocks noChangeArrowheads="1"/>
          </p:cNvSpPr>
          <p:nvPr/>
        </p:nvSpPr>
        <p:spPr bwMode="auto">
          <a:xfrm>
            <a:off x="6553200" y="5653088"/>
            <a:ext cx="2057400" cy="366712"/>
          </a:xfrm>
          <a:prstGeom prst="rect">
            <a:avLst/>
          </a:prstGeom>
          <a:noFill/>
          <a:ln w="9525">
            <a:noFill/>
            <a:miter lim="800000"/>
            <a:headEnd/>
            <a:tailEnd/>
          </a:ln>
        </p:spPr>
        <p:txBody>
          <a:bodyPr>
            <a:spAutoFit/>
          </a:bodyPr>
          <a:lstStyle/>
          <a:p>
            <a:pPr>
              <a:spcBef>
                <a:spcPct val="50000"/>
              </a:spcBef>
            </a:pPr>
            <a:r>
              <a:rPr lang="en-US">
                <a:solidFill>
                  <a:srgbClr val="FFFF99"/>
                </a:solidFill>
              </a:rPr>
              <a:t>[End of Section]</a:t>
            </a:r>
          </a:p>
        </p:txBody>
      </p:sp>
      <p:sp>
        <p:nvSpPr>
          <p:cNvPr id="18448" name="Rectangle 23"/>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r>
              <a:rPr lang="en-US" smtClean="0">
                <a:solidFill>
                  <a:srgbClr val="FFFF99"/>
                </a:solidFill>
              </a:rPr>
              <a:t/>
            </a:r>
            <a:br>
              <a:rPr lang="en-US" smtClean="0">
                <a:solidFill>
                  <a:srgbClr val="FFFF99"/>
                </a:solidFill>
              </a:rPr>
            </a:br>
            <a:r>
              <a:rPr lang="en-US" sz="2000" smtClean="0">
                <a:solidFill>
                  <a:srgbClr val="FFFF99"/>
                </a:solidFill>
              </a:rPr>
              <a:t>Vocabulary</a:t>
            </a:r>
          </a:p>
        </p:txBody>
      </p:sp>
      <p:sp>
        <p:nvSpPr>
          <p:cNvPr id="18449" name="AutoShape 24">
            <a:hlinkClick r:id="" action="ppaction://hlinkshowjump?jump=firstslide" highlightClick="1"/>
          </p:cNvPr>
          <p:cNvSpPr>
            <a:spLocks noChangeArrowheads="1"/>
          </p:cNvSpPr>
          <p:nvPr/>
        </p:nvSpPr>
        <p:spPr bwMode="auto">
          <a:xfrm>
            <a:off x="6881813" y="6019800"/>
            <a:ext cx="685800" cy="838200"/>
          </a:xfrm>
          <a:prstGeom prst="actionButtonBlank">
            <a:avLst/>
          </a:prstGeom>
          <a:noFill/>
          <a:ln w="9525">
            <a:noFill/>
            <a:miter lim="800000"/>
            <a:headEnd/>
            <a:tailEnd/>
          </a:ln>
        </p:spPr>
        <p:txBody>
          <a:bodyPr wrap="none" anchor="ctr"/>
          <a:lstStyle/>
          <a:p>
            <a:endParaRPr lang="en-CA"/>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7055"/>
                                        </p:tgtEl>
                                        <p:attrNameLst>
                                          <p:attrName>style.visibility</p:attrName>
                                        </p:attrNameLst>
                                      </p:cBhvr>
                                      <p:to>
                                        <p:strVal val="visible"/>
                                      </p:to>
                                    </p:set>
                                    <p:animEffect transition="in" filter="wipe(left)">
                                      <p:cBhvr>
                                        <p:cTn id="7" dur="500"/>
                                        <p:tgtEl>
                                          <p:spTgt spid="8705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7052"/>
                                        </p:tgtEl>
                                        <p:attrNameLst>
                                          <p:attrName>style.visibility</p:attrName>
                                        </p:attrNameLst>
                                      </p:cBhvr>
                                      <p:to>
                                        <p:strVal val="visible"/>
                                      </p:to>
                                    </p:set>
                                    <p:animEffect transition="in" filter="wipe(left)">
                                      <p:cBhvr>
                                        <p:cTn id="10" dur="500"/>
                                        <p:tgtEl>
                                          <p:spTgt spid="8705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7056"/>
                                        </p:tgtEl>
                                        <p:attrNameLst>
                                          <p:attrName>style.visibility</p:attrName>
                                        </p:attrNameLst>
                                      </p:cBhvr>
                                      <p:to>
                                        <p:strVal val="visible"/>
                                      </p:to>
                                    </p:set>
                                    <p:animEffect transition="in" filter="wipe(left)">
                                      <p:cBhvr>
                                        <p:cTn id="15" dur="500"/>
                                        <p:tgtEl>
                                          <p:spTgt spid="8705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7050"/>
                                        </p:tgtEl>
                                        <p:attrNameLst>
                                          <p:attrName>style.visibility</p:attrName>
                                        </p:attrNameLst>
                                      </p:cBhvr>
                                      <p:to>
                                        <p:strVal val="visible"/>
                                      </p:to>
                                    </p:set>
                                    <p:animEffect transition="in" filter="wipe(left)">
                                      <p:cBhvr>
                                        <p:cTn id="18" dur="500"/>
                                        <p:tgtEl>
                                          <p:spTgt spid="8705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7053"/>
                                        </p:tgtEl>
                                        <p:attrNameLst>
                                          <p:attrName>style.visibility</p:attrName>
                                        </p:attrNameLst>
                                      </p:cBhvr>
                                      <p:to>
                                        <p:strVal val="visible"/>
                                      </p:to>
                                    </p:set>
                                    <p:animEffect transition="in" filter="wipe(left)">
                                      <p:cBhvr>
                                        <p:cTn id="23" dur="500"/>
                                        <p:tgtEl>
                                          <p:spTgt spid="8705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7048"/>
                                        </p:tgtEl>
                                        <p:attrNameLst>
                                          <p:attrName>style.visibility</p:attrName>
                                        </p:attrNameLst>
                                      </p:cBhvr>
                                      <p:to>
                                        <p:strVal val="visible"/>
                                      </p:to>
                                    </p:set>
                                    <p:animEffect transition="in" filter="wipe(left)">
                                      <p:cBhvr>
                                        <p:cTn id="26" dur="500"/>
                                        <p:tgtEl>
                                          <p:spTgt spid="8704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7057"/>
                                        </p:tgtEl>
                                        <p:attrNameLst>
                                          <p:attrName>style.visibility</p:attrName>
                                        </p:attrNameLst>
                                      </p:cBhvr>
                                      <p:to>
                                        <p:strVal val="visible"/>
                                      </p:to>
                                    </p:set>
                                    <p:animEffect transition="in" filter="wipe(left)">
                                      <p:cBhvr>
                                        <p:cTn id="31" dur="500"/>
                                        <p:tgtEl>
                                          <p:spTgt spid="8705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7051"/>
                                        </p:tgtEl>
                                        <p:attrNameLst>
                                          <p:attrName>style.visibility</p:attrName>
                                        </p:attrNameLst>
                                      </p:cBhvr>
                                      <p:to>
                                        <p:strVal val="visible"/>
                                      </p:to>
                                    </p:set>
                                    <p:animEffect transition="in" filter="wipe(left)">
                                      <p:cBhvr>
                                        <p:cTn id="34" dur="500"/>
                                        <p:tgtEl>
                                          <p:spTgt spid="87051"/>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7058"/>
                                        </p:tgtEl>
                                        <p:attrNameLst>
                                          <p:attrName>style.visibility</p:attrName>
                                        </p:attrNameLst>
                                      </p:cBhvr>
                                      <p:to>
                                        <p:strVal val="visible"/>
                                      </p:to>
                                    </p:set>
                                    <p:animEffect transition="in" filter="wipe(left)">
                                      <p:cBhvr>
                                        <p:cTn id="39" dur="500"/>
                                        <p:tgtEl>
                                          <p:spTgt spid="8705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7049"/>
                                        </p:tgtEl>
                                        <p:attrNameLst>
                                          <p:attrName>style.visibility</p:attrName>
                                        </p:attrNameLst>
                                      </p:cBhvr>
                                      <p:to>
                                        <p:strVal val="visible"/>
                                      </p:to>
                                    </p:set>
                                    <p:animEffect transition="in" filter="wipe(left)">
                                      <p:cBhvr>
                                        <p:cTn id="42" dur="500"/>
                                        <p:tgtEl>
                                          <p:spTgt spid="87049"/>
                                        </p:tgtEl>
                                      </p:cBhvr>
                                    </p:animEffect>
                                  </p:childTnLst>
                                </p:cTn>
                              </p:par>
                            </p:childTnLst>
                          </p:cTn>
                        </p:par>
                        <p:par>
                          <p:cTn id="43" fill="hold">
                            <p:stCondLst>
                              <p:cond delay="500"/>
                            </p:stCondLst>
                            <p:childTnLst>
                              <p:par>
                                <p:cTn id="44" presetID="1" presetClass="entr" presetSubtype="0" fill="hold" grpId="0" nodeType="afterEffect">
                                  <p:stCondLst>
                                    <p:cond delay="0"/>
                                  </p:stCondLst>
                                  <p:childTnLst>
                                    <p:set>
                                      <p:cBhvr>
                                        <p:cTn id="45" dur="1" fill="hold">
                                          <p:stCondLst>
                                            <p:cond delay="0"/>
                                          </p:stCondLst>
                                        </p:cTn>
                                        <p:tgtEl>
                                          <p:spTgt spid="870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8" grpId="0" animBg="1"/>
      <p:bldP spid="87049" grpId="0" animBg="1"/>
      <p:bldP spid="87050" grpId="0" animBg="1"/>
      <p:bldP spid="87051" grpId="0" animBg="1"/>
      <p:bldP spid="87052" grpId="0" animBg="1"/>
      <p:bldP spid="87053" grpId="0"/>
      <p:bldP spid="87055" grpId="0"/>
      <p:bldP spid="87056" grpId="0"/>
      <p:bldP spid="87057" grpId="0"/>
      <p:bldP spid="87058" grpId="0"/>
      <p:bldP spid="87062" grpId="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533400" y="2895600"/>
            <a:ext cx="8077200" cy="457200"/>
          </a:xfrm>
          <a:prstGeom prst="rect">
            <a:avLst/>
          </a:prstGeom>
          <a:noFill/>
          <a:ln w="9525" algn="ctr">
            <a:noFill/>
            <a:miter lim="800000"/>
            <a:headEnd/>
            <a:tailEnd/>
          </a:ln>
        </p:spPr>
        <p:txBody>
          <a:bodyPr>
            <a:spAutoFit/>
          </a:bodyPr>
          <a:lstStyle/>
          <a:p>
            <a:pPr algn="ctr">
              <a:spcBef>
                <a:spcPct val="50000"/>
              </a:spcBef>
            </a:pPr>
            <a:r>
              <a:rPr lang="en-US" sz="2400" b="1">
                <a:solidFill>
                  <a:srgbClr val="FF9900"/>
                </a:solidFill>
              </a:rPr>
              <a:t>Meet the Writer</a:t>
            </a: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3"/>
          <p:cNvSpPr txBox="1">
            <a:spLocks noChangeArrowheads="1"/>
          </p:cNvSpPr>
          <p:nvPr/>
        </p:nvSpPr>
        <p:spPr bwMode="auto">
          <a:xfrm>
            <a:off x="533400" y="1443038"/>
            <a:ext cx="4724400" cy="4206875"/>
          </a:xfrm>
          <a:prstGeom prst="rect">
            <a:avLst/>
          </a:prstGeom>
          <a:noFill/>
          <a:ln w="9525">
            <a:noFill/>
            <a:miter lim="800000"/>
            <a:headEnd/>
            <a:tailEnd/>
          </a:ln>
        </p:spPr>
        <p:txBody>
          <a:bodyPr>
            <a:spAutoFit/>
          </a:bodyPr>
          <a:lstStyle/>
          <a:p>
            <a:pPr>
              <a:spcBef>
                <a:spcPct val="50000"/>
              </a:spcBef>
            </a:pPr>
            <a:r>
              <a:rPr lang="en-US" sz="2000">
                <a:solidFill>
                  <a:srgbClr val="FFFF99"/>
                </a:solidFill>
              </a:rPr>
              <a:t>Jack Finney was born in Milwaukee in 1911. By the 1940s he had made his way to New York City, where he worked as an advertising copywriter. Finney became bored with advertising and began writing short stories in his free time. </a:t>
            </a:r>
          </a:p>
          <a:p>
            <a:pPr>
              <a:spcBef>
                <a:spcPct val="50000"/>
              </a:spcBef>
            </a:pPr>
            <a:r>
              <a:rPr lang="en-US" sz="2000">
                <a:solidFill>
                  <a:srgbClr val="FFFF99"/>
                </a:solidFill>
              </a:rPr>
              <a:t>His stories were published in such popular magazines as </a:t>
            </a:r>
            <a:r>
              <a:rPr lang="en-US" sz="2000" i="1">
                <a:solidFill>
                  <a:srgbClr val="FFFF99"/>
                </a:solidFill>
              </a:rPr>
              <a:t>The Saturday Evening Post</a:t>
            </a:r>
            <a:r>
              <a:rPr lang="en-US" sz="2000">
                <a:solidFill>
                  <a:srgbClr val="FFFF99"/>
                </a:solidFill>
              </a:rPr>
              <a:t> and </a:t>
            </a:r>
            <a:r>
              <a:rPr lang="en-US" sz="2000" i="1">
                <a:solidFill>
                  <a:srgbClr val="FFFF99"/>
                </a:solidFill>
              </a:rPr>
              <a:t>Collier’s.</a:t>
            </a:r>
            <a:r>
              <a:rPr lang="en-US" sz="2000">
                <a:solidFill>
                  <a:srgbClr val="FFFF99"/>
                </a:solidFill>
              </a:rPr>
              <a:t> Eventually Finney was able to quit his advertising job and focus on his fiction writing.</a:t>
            </a:r>
          </a:p>
        </p:txBody>
      </p:sp>
      <p:sp>
        <p:nvSpPr>
          <p:cNvPr id="20484" name="Rectangle 12"/>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r>
              <a:rPr lang="en-US" smtClean="0">
                <a:solidFill>
                  <a:srgbClr val="FFFF99"/>
                </a:solidFill>
              </a:rPr>
              <a:t/>
            </a:r>
            <a:br>
              <a:rPr lang="en-US" smtClean="0">
                <a:solidFill>
                  <a:srgbClr val="FFFF99"/>
                </a:solidFill>
              </a:rPr>
            </a:br>
            <a:r>
              <a:rPr lang="en-US" sz="2000" smtClean="0">
                <a:solidFill>
                  <a:srgbClr val="FFFF99"/>
                </a:solidFill>
              </a:rPr>
              <a:t>Meet the Writer</a:t>
            </a:r>
          </a:p>
        </p:txBody>
      </p:sp>
      <p:sp>
        <p:nvSpPr>
          <p:cNvPr id="20485" name="Text Box 16"/>
          <p:cNvSpPr txBox="1">
            <a:spLocks noChangeArrowheads="1"/>
          </p:cNvSpPr>
          <p:nvPr/>
        </p:nvSpPr>
        <p:spPr bwMode="auto">
          <a:xfrm>
            <a:off x="6553200" y="5653088"/>
            <a:ext cx="2057400" cy="366712"/>
          </a:xfrm>
          <a:prstGeom prst="rect">
            <a:avLst/>
          </a:prstGeom>
          <a:noFill/>
          <a:ln w="9525">
            <a:noFill/>
            <a:miter lim="800000"/>
            <a:headEnd/>
            <a:tailEnd/>
          </a:ln>
        </p:spPr>
        <p:txBody>
          <a:bodyPr>
            <a:spAutoFit/>
          </a:bodyPr>
          <a:lstStyle/>
          <a:p>
            <a:pPr>
              <a:spcBef>
                <a:spcPct val="50000"/>
              </a:spcBef>
            </a:pPr>
            <a:r>
              <a:rPr lang="en-US">
                <a:solidFill>
                  <a:srgbClr val="FFFF99"/>
                </a:solidFill>
              </a:rPr>
              <a:t>[End of Section]</a:t>
            </a:r>
          </a:p>
        </p:txBody>
      </p:sp>
      <p:sp>
        <p:nvSpPr>
          <p:cNvPr id="20486" name="AutoShape 21">
            <a:hlinkClick r:id="" action="ppaction://hlinkshowjump?jump=firstslide" highlightClick="1"/>
          </p:cNvPr>
          <p:cNvSpPr>
            <a:spLocks noChangeArrowheads="1"/>
          </p:cNvSpPr>
          <p:nvPr/>
        </p:nvSpPr>
        <p:spPr bwMode="auto">
          <a:xfrm>
            <a:off x="6881813" y="6019800"/>
            <a:ext cx="685800" cy="838200"/>
          </a:xfrm>
          <a:prstGeom prst="actionButtonBlank">
            <a:avLst/>
          </a:prstGeom>
          <a:noFill/>
          <a:ln w="9525">
            <a:noFill/>
            <a:miter lim="800000"/>
            <a:headEnd/>
            <a:tailEnd/>
          </a:ln>
        </p:spPr>
        <p:txBody>
          <a:bodyPr wrap="none" anchor="ctr"/>
          <a:lstStyle/>
          <a:p>
            <a:endParaRPr lang="en-CA"/>
          </a:p>
        </p:txBody>
      </p:sp>
      <p:sp>
        <p:nvSpPr>
          <p:cNvPr id="20487" name="AutoShape 22">
            <a:hlinkClick r:id="" action="ppaction://hlinkshowjump?jump=firstslide" highlightClick="1"/>
          </p:cNvPr>
          <p:cNvSpPr>
            <a:spLocks noChangeArrowheads="1"/>
          </p:cNvSpPr>
          <p:nvPr/>
        </p:nvSpPr>
        <p:spPr bwMode="auto">
          <a:xfrm>
            <a:off x="6172200" y="6032500"/>
            <a:ext cx="673100" cy="825500"/>
          </a:xfrm>
          <a:prstGeom prst="actionButtonBlank">
            <a:avLst/>
          </a:prstGeom>
          <a:noFill/>
          <a:ln w="9525">
            <a:noFill/>
            <a:miter lim="800000"/>
            <a:headEnd/>
            <a:tailEnd/>
          </a:ln>
        </p:spPr>
        <p:txBody>
          <a:bodyPr wrap="none" anchor="ctr"/>
          <a:lstStyle/>
          <a:p>
            <a:endParaRPr lang="en-CA"/>
          </a:p>
        </p:txBody>
      </p:sp>
      <p:pic>
        <p:nvPicPr>
          <p:cNvPr id="20489" name="Picture 25" descr="c01mtw001"/>
          <p:cNvPicPr>
            <a:picLocks noChangeAspect="1" noChangeArrowheads="1"/>
          </p:cNvPicPr>
          <p:nvPr/>
        </p:nvPicPr>
        <p:blipFill>
          <a:blip r:embed="rId3"/>
          <a:srcRect/>
          <a:stretch>
            <a:fillRect/>
          </a:stretch>
        </p:blipFill>
        <p:spPr bwMode="auto">
          <a:xfrm>
            <a:off x="5867400" y="1295400"/>
            <a:ext cx="2543175" cy="34861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5"/>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br>
              <a:rPr lang="en-US" b="1" smtClean="0">
                <a:solidFill>
                  <a:srgbClr val="FFFF99"/>
                </a:solidFill>
              </a:rPr>
            </a:br>
            <a:r>
              <a:rPr lang="en-US" sz="2000" i="1" smtClean="0">
                <a:solidFill>
                  <a:srgbClr val="FFFF99"/>
                </a:solidFill>
              </a:rPr>
              <a:t>by</a:t>
            </a:r>
            <a:r>
              <a:rPr lang="en-US" sz="2000" smtClean="0">
                <a:solidFill>
                  <a:srgbClr val="FFFF99"/>
                </a:solidFill>
              </a:rPr>
              <a:t> Jack Finney</a:t>
            </a:r>
          </a:p>
        </p:txBody>
      </p:sp>
      <p:pic>
        <p:nvPicPr>
          <p:cNvPr id="3075" name="Picture 59" descr="c01s01001"/>
          <p:cNvPicPr>
            <a:picLocks noChangeAspect="1" noChangeArrowheads="1"/>
          </p:cNvPicPr>
          <p:nvPr/>
        </p:nvPicPr>
        <p:blipFill>
          <a:blip r:embed="rId3"/>
          <a:srcRect/>
          <a:stretch>
            <a:fillRect/>
          </a:stretch>
        </p:blipFill>
        <p:spPr bwMode="auto">
          <a:xfrm>
            <a:off x="1476375" y="1295400"/>
            <a:ext cx="6219825" cy="44196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8"/>
          <p:cNvSpPr txBox="1">
            <a:spLocks noChangeArrowheads="1"/>
          </p:cNvSpPr>
          <p:nvPr/>
        </p:nvSpPr>
        <p:spPr bwMode="auto">
          <a:xfrm>
            <a:off x="533400" y="1443038"/>
            <a:ext cx="8077200" cy="1552575"/>
          </a:xfrm>
          <a:prstGeom prst="rect">
            <a:avLst/>
          </a:prstGeom>
          <a:noFill/>
          <a:ln w="9525">
            <a:noFill/>
            <a:miter lim="800000"/>
            <a:headEnd/>
            <a:tailEnd/>
          </a:ln>
        </p:spPr>
        <p:txBody>
          <a:bodyPr>
            <a:spAutoFit/>
          </a:bodyPr>
          <a:lstStyle/>
          <a:p>
            <a:pPr>
              <a:spcBef>
                <a:spcPct val="50000"/>
              </a:spcBef>
            </a:pPr>
            <a:r>
              <a:rPr lang="en-US" sz="2400">
                <a:solidFill>
                  <a:srgbClr val="FFFF99"/>
                </a:solidFill>
              </a:rPr>
              <a:t>. . . he stood on the ledge outside in the slight, chill breeze, eleven stories above the street, staring into his own lighted apartment, odd and different-seeming now . . . .</a:t>
            </a:r>
          </a:p>
        </p:txBody>
      </p:sp>
      <p:sp>
        <p:nvSpPr>
          <p:cNvPr id="4099" name="Rectangle 9"/>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r>
              <a:rPr lang="en-US" smtClean="0">
                <a:solidFill>
                  <a:srgbClr val="FFFF99"/>
                </a:solidFill>
              </a:rPr>
              <a:t/>
            </a:r>
            <a:br>
              <a:rPr lang="en-US" smtClean="0">
                <a:solidFill>
                  <a:srgbClr val="FFFF99"/>
                </a:solidFill>
              </a:rPr>
            </a:br>
            <a:r>
              <a:rPr lang="en-US" sz="2000" smtClean="0">
                <a:solidFill>
                  <a:srgbClr val="FFFF99"/>
                </a:solidFill>
              </a:rPr>
              <a:t>Introducing the Story</a:t>
            </a:r>
          </a:p>
        </p:txBody>
      </p:sp>
      <p:pic>
        <p:nvPicPr>
          <p:cNvPr id="68635" name="Picture 27" descr="c01s01002"/>
          <p:cNvPicPr>
            <a:picLocks noChangeAspect="1" noChangeArrowheads="1"/>
          </p:cNvPicPr>
          <p:nvPr/>
        </p:nvPicPr>
        <p:blipFill>
          <a:blip r:embed="rId3"/>
          <a:srcRect/>
          <a:stretch>
            <a:fillRect/>
          </a:stretch>
        </p:blipFill>
        <p:spPr bwMode="auto">
          <a:xfrm>
            <a:off x="609600" y="3200400"/>
            <a:ext cx="3486150" cy="2543175"/>
          </a:xfrm>
          <a:prstGeom prst="rect">
            <a:avLst/>
          </a:prstGeom>
          <a:noFill/>
          <a:ln w="9525">
            <a:noFill/>
            <a:miter lim="800000"/>
            <a:headEnd/>
            <a:tailEnd/>
          </a:ln>
        </p:spPr>
      </p:pic>
      <p:pic>
        <p:nvPicPr>
          <p:cNvPr id="68636" name="Picture 28" descr="c01s01003"/>
          <p:cNvPicPr>
            <a:picLocks noChangeAspect="1" noChangeArrowheads="1"/>
          </p:cNvPicPr>
          <p:nvPr/>
        </p:nvPicPr>
        <p:blipFill>
          <a:blip r:embed="rId4"/>
          <a:srcRect/>
          <a:stretch>
            <a:fillRect/>
          </a:stretch>
        </p:blipFill>
        <p:spPr bwMode="auto">
          <a:xfrm>
            <a:off x="5048250" y="3200400"/>
            <a:ext cx="3486150" cy="25431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8635"/>
                                        </p:tgtEl>
                                        <p:attrNameLst>
                                          <p:attrName>style.visibility</p:attrName>
                                        </p:attrNameLst>
                                      </p:cBhvr>
                                      <p:to>
                                        <p:strVal val="visible"/>
                                      </p:to>
                                    </p:set>
                                    <p:animEffect transition="in" filter="wipe(up)">
                                      <p:cBhvr>
                                        <p:cTn id="7" dur="500"/>
                                        <p:tgtEl>
                                          <p:spTgt spid="6863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8636"/>
                                        </p:tgtEl>
                                        <p:attrNameLst>
                                          <p:attrName>style.visibility</p:attrName>
                                        </p:attrNameLst>
                                      </p:cBhvr>
                                      <p:to>
                                        <p:strVal val="visible"/>
                                      </p:to>
                                    </p:set>
                                    <p:animEffect transition="in" filter="wipe(up)">
                                      <p:cBhvr>
                                        <p:cTn id="11" dur="500"/>
                                        <p:tgtEl>
                                          <p:spTgt spid="68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r>
              <a:rPr lang="en-US" smtClean="0">
                <a:solidFill>
                  <a:srgbClr val="FFFF99"/>
                </a:solidFill>
              </a:rPr>
              <a:t/>
            </a:r>
            <a:br>
              <a:rPr lang="en-US" smtClean="0">
                <a:solidFill>
                  <a:srgbClr val="FFFF99"/>
                </a:solidFill>
              </a:rPr>
            </a:br>
            <a:r>
              <a:rPr lang="en-US" sz="2000" smtClean="0">
                <a:solidFill>
                  <a:srgbClr val="FFFF99"/>
                </a:solidFill>
              </a:rPr>
              <a:t>Introducing the Story</a:t>
            </a:r>
          </a:p>
        </p:txBody>
      </p:sp>
      <p:sp>
        <p:nvSpPr>
          <p:cNvPr id="5123" name="Text Box 4"/>
          <p:cNvSpPr txBox="1">
            <a:spLocks noChangeArrowheads="1"/>
          </p:cNvSpPr>
          <p:nvPr/>
        </p:nvSpPr>
        <p:spPr bwMode="auto">
          <a:xfrm>
            <a:off x="533400" y="1443038"/>
            <a:ext cx="8077200" cy="1187450"/>
          </a:xfrm>
          <a:prstGeom prst="rect">
            <a:avLst/>
          </a:prstGeom>
          <a:noFill/>
          <a:ln w="9525">
            <a:noFill/>
            <a:miter lim="800000"/>
            <a:headEnd/>
            <a:tailEnd/>
          </a:ln>
        </p:spPr>
        <p:txBody>
          <a:bodyPr>
            <a:spAutoFit/>
          </a:bodyPr>
          <a:lstStyle/>
          <a:p>
            <a:pPr>
              <a:spcBef>
                <a:spcPct val="50000"/>
              </a:spcBef>
            </a:pPr>
            <a:r>
              <a:rPr lang="en-US" sz="2400">
                <a:solidFill>
                  <a:srgbClr val="FFFF99"/>
                </a:solidFill>
              </a:rPr>
              <a:t>What kind of person would risk his life to advance his career? Tom Benecke is an ambitious young man who does just that. </a:t>
            </a:r>
          </a:p>
        </p:txBody>
      </p:sp>
      <p:sp>
        <p:nvSpPr>
          <p:cNvPr id="24611" name="Text Box 35"/>
          <p:cNvSpPr txBox="1">
            <a:spLocks noChangeArrowheads="1"/>
          </p:cNvSpPr>
          <p:nvPr/>
        </p:nvSpPr>
        <p:spPr bwMode="auto">
          <a:xfrm>
            <a:off x="533400" y="2743200"/>
            <a:ext cx="8001000" cy="1552575"/>
          </a:xfrm>
          <a:prstGeom prst="rect">
            <a:avLst/>
          </a:prstGeom>
          <a:noFill/>
          <a:ln w="9525" algn="ctr">
            <a:noFill/>
            <a:miter lim="800000"/>
            <a:headEnd/>
            <a:tailEnd/>
          </a:ln>
        </p:spPr>
        <p:txBody>
          <a:bodyPr>
            <a:spAutoFit/>
          </a:bodyPr>
          <a:lstStyle/>
          <a:p>
            <a:pPr marL="461963" lvl="1" indent="-347663">
              <a:spcBef>
                <a:spcPct val="50000"/>
              </a:spcBef>
              <a:buFontTx/>
              <a:buChar char="•"/>
            </a:pPr>
            <a:r>
              <a:rPr lang="en-US" sz="2400">
                <a:solidFill>
                  <a:srgbClr val="FFFF99"/>
                </a:solidFill>
              </a:rPr>
              <a:t>Tom puts his life on the line to retrieve an important paper that has blown out the window of his high-rise apartment. Will he make it back inside alive?</a:t>
            </a:r>
          </a:p>
        </p:txBody>
      </p:sp>
      <p:pic>
        <p:nvPicPr>
          <p:cNvPr id="5125" name="Picture 36"/>
          <p:cNvPicPr>
            <a:picLocks noChangeAspect="1" noChangeArrowheads="1"/>
          </p:cNvPicPr>
          <p:nvPr/>
        </p:nvPicPr>
        <p:blipFill>
          <a:blip r:embed="rId2"/>
          <a:srcRect/>
          <a:stretch>
            <a:fillRect/>
          </a:stretch>
        </p:blipFill>
        <p:spPr bwMode="auto">
          <a:xfrm>
            <a:off x="4495800" y="2413000"/>
            <a:ext cx="152400" cy="1016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611"/>
                                        </p:tgtEl>
                                        <p:attrNameLst>
                                          <p:attrName>style.visibility</p:attrName>
                                        </p:attrNameLst>
                                      </p:cBhvr>
                                      <p:to>
                                        <p:strVal val="visible"/>
                                      </p:to>
                                    </p:set>
                                    <p:animEffect transition="in" filter="wipe(left)">
                                      <p:cBhvr>
                                        <p:cTn id="7" dur="500"/>
                                        <p:tgtEl>
                                          <p:spTgt spid="24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r>
              <a:rPr lang="en-US" smtClean="0">
                <a:solidFill>
                  <a:srgbClr val="FFFF99"/>
                </a:solidFill>
              </a:rPr>
              <a:t/>
            </a:r>
            <a:br>
              <a:rPr lang="en-US" smtClean="0">
                <a:solidFill>
                  <a:srgbClr val="FFFF99"/>
                </a:solidFill>
              </a:rPr>
            </a:br>
            <a:r>
              <a:rPr lang="en-US" sz="2000" smtClean="0">
                <a:solidFill>
                  <a:srgbClr val="FFFF99"/>
                </a:solidFill>
              </a:rPr>
              <a:t>Literary Focus: Time and Sequence</a:t>
            </a:r>
          </a:p>
        </p:txBody>
      </p:sp>
      <p:sp>
        <p:nvSpPr>
          <p:cNvPr id="90118" name="Text Box 6"/>
          <p:cNvSpPr txBox="1">
            <a:spLocks noChangeArrowheads="1"/>
          </p:cNvSpPr>
          <p:nvPr/>
        </p:nvSpPr>
        <p:spPr bwMode="auto">
          <a:xfrm>
            <a:off x="533400" y="2362200"/>
            <a:ext cx="5486400" cy="1015663"/>
          </a:xfrm>
          <a:prstGeom prst="rect">
            <a:avLst/>
          </a:prstGeom>
          <a:noFill/>
          <a:ln w="9525">
            <a:noFill/>
            <a:miter lim="800000"/>
            <a:headEnd/>
            <a:tailEnd/>
          </a:ln>
        </p:spPr>
        <p:txBody>
          <a:bodyPr wrap="square">
            <a:spAutoFit/>
          </a:bodyPr>
          <a:lstStyle/>
          <a:p>
            <a:pPr marL="465138" lvl="1" indent="-350838">
              <a:spcBef>
                <a:spcPct val="50000"/>
              </a:spcBef>
              <a:buFontTx/>
              <a:buChar char="•"/>
            </a:pPr>
            <a:r>
              <a:rPr lang="en-US" sz="2000" dirty="0" smtClean="0">
                <a:solidFill>
                  <a:srgbClr val="FFFF99"/>
                </a:solidFill>
              </a:rPr>
              <a:t>It takes the same time to read the story as the action in the story happens.</a:t>
            </a:r>
            <a:endParaRPr lang="en-US" sz="2000" dirty="0">
              <a:solidFill>
                <a:srgbClr val="FFFF99"/>
              </a:solidFill>
            </a:endParaRPr>
          </a:p>
        </p:txBody>
      </p:sp>
      <p:sp>
        <p:nvSpPr>
          <p:cNvPr id="10244" name="Text Box 16"/>
          <p:cNvSpPr txBox="1">
            <a:spLocks noChangeArrowheads="1"/>
          </p:cNvSpPr>
          <p:nvPr/>
        </p:nvSpPr>
        <p:spPr bwMode="auto">
          <a:xfrm>
            <a:off x="533400" y="1295400"/>
            <a:ext cx="8077200" cy="830997"/>
          </a:xfrm>
          <a:prstGeom prst="rect">
            <a:avLst/>
          </a:prstGeom>
          <a:noFill/>
          <a:ln w="9525">
            <a:noFill/>
            <a:miter lim="800000"/>
            <a:headEnd/>
            <a:tailEnd/>
          </a:ln>
        </p:spPr>
        <p:txBody>
          <a:bodyPr>
            <a:spAutoFit/>
          </a:bodyPr>
          <a:lstStyle/>
          <a:p>
            <a:pPr>
              <a:spcBef>
                <a:spcPct val="50000"/>
              </a:spcBef>
            </a:pPr>
            <a:r>
              <a:rPr lang="en-US" sz="2400" dirty="0">
                <a:solidFill>
                  <a:srgbClr val="FFFF99"/>
                </a:solidFill>
              </a:rPr>
              <a:t>In “Contents of the Dead Man’s Pocket,” </a:t>
            </a:r>
            <a:r>
              <a:rPr lang="en-US" sz="2400" dirty="0" smtClean="0">
                <a:solidFill>
                  <a:srgbClr val="FFFF99"/>
                </a:solidFill>
              </a:rPr>
              <a:t>slows the action down so you can feel the seconds</a:t>
            </a:r>
            <a:endParaRPr lang="en-US" sz="2400" dirty="0">
              <a:solidFill>
                <a:srgbClr val="FFFF99"/>
              </a:solidFill>
            </a:endParaRPr>
          </a:p>
        </p:txBody>
      </p:sp>
      <p:sp>
        <p:nvSpPr>
          <p:cNvPr id="90129" name="Text Box 17"/>
          <p:cNvSpPr txBox="1">
            <a:spLocks noChangeArrowheads="1"/>
          </p:cNvSpPr>
          <p:nvPr/>
        </p:nvSpPr>
        <p:spPr bwMode="auto">
          <a:xfrm>
            <a:off x="533400" y="3429000"/>
            <a:ext cx="5562600" cy="1323439"/>
          </a:xfrm>
          <a:prstGeom prst="rect">
            <a:avLst/>
          </a:prstGeom>
          <a:noFill/>
          <a:ln w="9525">
            <a:noFill/>
            <a:miter lim="800000"/>
            <a:headEnd/>
            <a:tailEnd/>
          </a:ln>
        </p:spPr>
        <p:txBody>
          <a:bodyPr wrap="square">
            <a:spAutoFit/>
          </a:bodyPr>
          <a:lstStyle/>
          <a:p>
            <a:pPr marL="465138" lvl="1" indent="-350838">
              <a:spcBef>
                <a:spcPct val="50000"/>
              </a:spcBef>
              <a:buFontTx/>
              <a:buChar char="•"/>
            </a:pPr>
            <a:r>
              <a:rPr lang="en-US" sz="2000" dirty="0">
                <a:solidFill>
                  <a:srgbClr val="FFFF99"/>
                </a:solidFill>
              </a:rPr>
              <a:t>As each event is described in </a:t>
            </a:r>
            <a:r>
              <a:rPr lang="en-US" sz="2000" dirty="0" smtClean="0">
                <a:solidFill>
                  <a:srgbClr val="FFFF99"/>
                </a:solidFill>
              </a:rPr>
              <a:t>detail</a:t>
            </a:r>
            <a:r>
              <a:rPr lang="en-US" sz="2000" dirty="0">
                <a:solidFill>
                  <a:srgbClr val="FFFF99"/>
                </a:solidFill>
              </a:rPr>
              <a:t>, the reader’s tension increases. </a:t>
            </a:r>
            <a:r>
              <a:rPr lang="en-US" sz="2000" dirty="0" smtClean="0">
                <a:solidFill>
                  <a:srgbClr val="FFFF99"/>
                </a:solidFill>
              </a:rPr>
              <a:t>You feel as though you are experiencing everything at the same speed as Tom</a:t>
            </a:r>
            <a:endParaRPr lang="en-US" sz="2000" dirty="0">
              <a:solidFill>
                <a:srgbClr val="FFFF99"/>
              </a:solidFill>
            </a:endParaRPr>
          </a:p>
        </p:txBody>
      </p:sp>
      <p:sp>
        <p:nvSpPr>
          <p:cNvPr id="90131" name="Text Box 19"/>
          <p:cNvSpPr txBox="1">
            <a:spLocks noChangeArrowheads="1"/>
          </p:cNvSpPr>
          <p:nvPr/>
        </p:nvSpPr>
        <p:spPr bwMode="auto">
          <a:xfrm>
            <a:off x="533400" y="4876800"/>
            <a:ext cx="5638800" cy="830997"/>
          </a:xfrm>
          <a:prstGeom prst="rect">
            <a:avLst/>
          </a:prstGeom>
          <a:noFill/>
          <a:ln w="9525">
            <a:noFill/>
            <a:miter lim="800000"/>
            <a:headEnd/>
            <a:tailEnd/>
          </a:ln>
        </p:spPr>
        <p:txBody>
          <a:bodyPr wrap="square">
            <a:spAutoFit/>
          </a:bodyPr>
          <a:lstStyle/>
          <a:p>
            <a:pPr marL="465138" lvl="1" indent="-350838">
              <a:spcBef>
                <a:spcPct val="50000"/>
              </a:spcBef>
              <a:buFontTx/>
              <a:buChar char="•"/>
            </a:pPr>
            <a:r>
              <a:rPr lang="en-US" sz="2400" u="sng" dirty="0">
                <a:solidFill>
                  <a:srgbClr val="FFFF99"/>
                </a:solidFill>
              </a:rPr>
              <a:t>This type of pacing creates </a:t>
            </a:r>
            <a:r>
              <a:rPr lang="en-US" sz="2400" u="sng" dirty="0" smtClean="0">
                <a:solidFill>
                  <a:srgbClr val="FFFF99"/>
                </a:solidFill>
              </a:rPr>
              <a:t>lots of </a:t>
            </a:r>
            <a:r>
              <a:rPr lang="en-US" sz="2400" u="sng" dirty="0">
                <a:solidFill>
                  <a:srgbClr val="FFFF99"/>
                </a:solidFill>
              </a:rPr>
              <a:t>suspense and drama. </a:t>
            </a:r>
          </a:p>
        </p:txBody>
      </p:sp>
      <p:pic>
        <p:nvPicPr>
          <p:cNvPr id="10247" name="Picture 20"/>
          <p:cNvPicPr>
            <a:picLocks noChangeAspect="1" noChangeArrowheads="1"/>
          </p:cNvPicPr>
          <p:nvPr/>
        </p:nvPicPr>
        <p:blipFill>
          <a:blip r:embed="rId2"/>
          <a:srcRect/>
          <a:stretch>
            <a:fillRect/>
          </a:stretch>
        </p:blipFill>
        <p:spPr bwMode="auto">
          <a:xfrm>
            <a:off x="7467600" y="2032000"/>
            <a:ext cx="152400" cy="101600"/>
          </a:xfrm>
          <a:prstGeom prst="rect">
            <a:avLst/>
          </a:prstGeom>
          <a:noFill/>
          <a:ln w="9525">
            <a:noFill/>
            <a:miter lim="800000"/>
            <a:headEnd/>
            <a:tailEnd/>
          </a:ln>
        </p:spPr>
      </p:pic>
      <p:pic>
        <p:nvPicPr>
          <p:cNvPr id="90134" name="Picture 22"/>
          <p:cNvPicPr>
            <a:picLocks noChangeAspect="1" noChangeArrowheads="1"/>
          </p:cNvPicPr>
          <p:nvPr/>
        </p:nvPicPr>
        <p:blipFill>
          <a:blip r:embed="rId2"/>
          <a:srcRect/>
          <a:stretch>
            <a:fillRect/>
          </a:stretch>
        </p:blipFill>
        <p:spPr bwMode="auto">
          <a:xfrm>
            <a:off x="6019800" y="3886200"/>
            <a:ext cx="152400" cy="101600"/>
          </a:xfrm>
          <a:prstGeom prst="rect">
            <a:avLst/>
          </a:prstGeom>
          <a:noFill/>
          <a:ln w="9525">
            <a:noFill/>
            <a:miter lim="800000"/>
            <a:headEnd/>
            <a:tailEnd/>
          </a:ln>
        </p:spPr>
      </p:pic>
      <p:sp>
        <p:nvSpPr>
          <p:cNvPr id="90135" name="Text Box 23"/>
          <p:cNvSpPr txBox="1">
            <a:spLocks noChangeArrowheads="1"/>
          </p:cNvSpPr>
          <p:nvPr/>
        </p:nvSpPr>
        <p:spPr bwMode="auto">
          <a:xfrm>
            <a:off x="6553200" y="5653088"/>
            <a:ext cx="2057400" cy="366712"/>
          </a:xfrm>
          <a:prstGeom prst="rect">
            <a:avLst/>
          </a:prstGeom>
          <a:noFill/>
          <a:ln w="9525">
            <a:noFill/>
            <a:miter lim="800000"/>
            <a:headEnd/>
            <a:tailEnd/>
          </a:ln>
        </p:spPr>
        <p:txBody>
          <a:bodyPr>
            <a:spAutoFit/>
          </a:bodyPr>
          <a:lstStyle/>
          <a:p>
            <a:pPr>
              <a:spcBef>
                <a:spcPct val="50000"/>
              </a:spcBef>
            </a:pPr>
            <a:r>
              <a:rPr lang="en-US">
                <a:solidFill>
                  <a:srgbClr val="FFFF99"/>
                </a:solidFill>
              </a:rPr>
              <a:t>[End of Section]</a:t>
            </a:r>
          </a:p>
        </p:txBody>
      </p:sp>
      <p:pic>
        <p:nvPicPr>
          <p:cNvPr id="11" name="Picture 27" descr="c01s01005"/>
          <p:cNvPicPr>
            <a:picLocks noChangeAspect="1" noChangeArrowheads="1"/>
          </p:cNvPicPr>
          <p:nvPr/>
        </p:nvPicPr>
        <p:blipFill>
          <a:blip r:embed="rId3"/>
          <a:srcRect/>
          <a:stretch>
            <a:fillRect/>
          </a:stretch>
        </p:blipFill>
        <p:spPr bwMode="auto">
          <a:xfrm>
            <a:off x="6324600" y="2133600"/>
            <a:ext cx="2543175" cy="34861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0118"/>
                                        </p:tgtEl>
                                        <p:attrNameLst>
                                          <p:attrName>style.visibility</p:attrName>
                                        </p:attrNameLst>
                                      </p:cBhvr>
                                      <p:to>
                                        <p:strVal val="visible"/>
                                      </p:to>
                                    </p:set>
                                    <p:animEffect transition="in" filter="wipe(left)">
                                      <p:cBhvr>
                                        <p:cTn id="12" dur="500"/>
                                        <p:tgtEl>
                                          <p:spTgt spid="901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0129"/>
                                        </p:tgtEl>
                                        <p:attrNameLst>
                                          <p:attrName>style.visibility</p:attrName>
                                        </p:attrNameLst>
                                      </p:cBhvr>
                                      <p:to>
                                        <p:strVal val="visible"/>
                                      </p:to>
                                    </p:set>
                                    <p:animEffect transition="in" filter="wipe(left)">
                                      <p:cBhvr>
                                        <p:cTn id="17" dur="500"/>
                                        <p:tgtEl>
                                          <p:spTgt spid="90129"/>
                                        </p:tgtEl>
                                      </p:cBhvr>
                                    </p:animEffect>
                                  </p:childTnLst>
                                </p:cTn>
                              </p:par>
                            </p:childTnLst>
                          </p:cTn>
                        </p:par>
                        <p:par>
                          <p:cTn id="18" fill="hold">
                            <p:stCondLst>
                              <p:cond delay="500"/>
                            </p:stCondLst>
                            <p:childTnLst>
                              <p:par>
                                <p:cTn id="19" presetID="1" presetClass="entr" presetSubtype="0" fill="hold" nodeType="afterEffect">
                                  <p:stCondLst>
                                    <p:cond delay="0"/>
                                  </p:stCondLst>
                                  <p:childTnLst>
                                    <p:set>
                                      <p:cBhvr>
                                        <p:cTn id="20" dur="1" fill="hold">
                                          <p:stCondLst>
                                            <p:cond delay="0"/>
                                          </p:stCondLst>
                                        </p:cTn>
                                        <p:tgtEl>
                                          <p:spTgt spid="901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90131"/>
                                        </p:tgtEl>
                                        <p:attrNameLst>
                                          <p:attrName>style.visibility</p:attrName>
                                        </p:attrNameLst>
                                      </p:cBhvr>
                                      <p:to>
                                        <p:strVal val="visible"/>
                                      </p:to>
                                    </p:set>
                                    <p:animEffect transition="in" filter="wipe(left)">
                                      <p:cBhvr>
                                        <p:cTn id="25" dur="500"/>
                                        <p:tgtEl>
                                          <p:spTgt spid="90131"/>
                                        </p:tgtEl>
                                      </p:cBhvr>
                                    </p:animEffec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901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8" grpId="0"/>
      <p:bldP spid="90129" grpId="0"/>
      <p:bldP spid="90131" grpId="0"/>
      <p:bldP spid="901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533400" y="1447800"/>
            <a:ext cx="8077200" cy="822325"/>
          </a:xfrm>
          <a:prstGeom prst="rect">
            <a:avLst/>
          </a:prstGeom>
          <a:noFill/>
          <a:ln w="9525">
            <a:noFill/>
            <a:miter lim="800000"/>
            <a:headEnd/>
            <a:tailEnd/>
          </a:ln>
        </p:spPr>
        <p:txBody>
          <a:bodyPr>
            <a:spAutoFit/>
          </a:bodyPr>
          <a:lstStyle/>
          <a:p>
            <a:pPr>
              <a:spcBef>
                <a:spcPct val="50000"/>
              </a:spcBef>
            </a:pPr>
            <a:r>
              <a:rPr lang="en-US" sz="2400">
                <a:solidFill>
                  <a:srgbClr val="FFFF99"/>
                </a:solidFill>
              </a:rPr>
              <a:t>        Often the plot of a short story involves a series of causes and effects. </a:t>
            </a:r>
            <a:endParaRPr lang="en-US" sz="2400" b="1">
              <a:solidFill>
                <a:srgbClr val="FFFF99"/>
              </a:solidFill>
            </a:endParaRPr>
          </a:p>
        </p:txBody>
      </p:sp>
      <p:pic>
        <p:nvPicPr>
          <p:cNvPr id="11267" name="Picture 16"/>
          <p:cNvPicPr>
            <a:picLocks noGrp="1" noChangeAspect="1" noChangeArrowheads="1"/>
          </p:cNvPicPr>
          <p:nvPr>
            <p:ph idx="1"/>
          </p:nvPr>
        </p:nvPicPr>
        <p:blipFill>
          <a:blip r:embed="rId2"/>
          <a:srcRect/>
          <a:stretch>
            <a:fillRect/>
          </a:stretch>
        </p:blipFill>
        <p:spPr bwMode="auto">
          <a:xfrm>
            <a:off x="533400" y="1524000"/>
            <a:ext cx="714375" cy="257175"/>
          </a:xfrm>
          <a:noFill/>
          <a:ln>
            <a:miter lim="800000"/>
            <a:headEnd/>
            <a:tailEnd/>
          </a:ln>
        </p:spPr>
      </p:pic>
      <p:sp>
        <p:nvSpPr>
          <p:cNvPr id="11268" name="Rectangle 18"/>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br>
              <a:rPr lang="en-US" b="1" smtClean="0">
                <a:solidFill>
                  <a:srgbClr val="FFFF99"/>
                </a:solidFill>
              </a:rPr>
            </a:br>
            <a:r>
              <a:rPr lang="en-US" sz="2000" smtClean="0">
                <a:solidFill>
                  <a:srgbClr val="FFFF99"/>
                </a:solidFill>
              </a:rPr>
              <a:t>Reading Skills: Understanding Cause and Effect</a:t>
            </a:r>
          </a:p>
        </p:txBody>
      </p:sp>
      <p:sp>
        <p:nvSpPr>
          <p:cNvPr id="23574" name="Text Box 22"/>
          <p:cNvSpPr txBox="1">
            <a:spLocks noChangeArrowheads="1"/>
          </p:cNvSpPr>
          <p:nvPr/>
        </p:nvSpPr>
        <p:spPr bwMode="auto">
          <a:xfrm>
            <a:off x="533400" y="2362200"/>
            <a:ext cx="8077200" cy="457200"/>
          </a:xfrm>
          <a:prstGeom prst="rect">
            <a:avLst/>
          </a:prstGeom>
          <a:noFill/>
          <a:ln w="9525">
            <a:noFill/>
            <a:miter lim="800000"/>
            <a:headEnd/>
            <a:tailEnd/>
          </a:ln>
        </p:spPr>
        <p:txBody>
          <a:bodyPr>
            <a:spAutoFit/>
          </a:bodyPr>
          <a:lstStyle/>
          <a:p>
            <a:pPr marL="466725" lvl="1" indent="-352425">
              <a:spcBef>
                <a:spcPct val="50000"/>
              </a:spcBef>
              <a:buFontTx/>
              <a:buChar char="•"/>
            </a:pPr>
            <a:r>
              <a:rPr lang="en-US" sz="2400" b="1">
                <a:solidFill>
                  <a:srgbClr val="FFFF99"/>
                </a:solidFill>
              </a:rPr>
              <a:t>Cause</a:t>
            </a:r>
            <a:r>
              <a:rPr lang="en-US" sz="2400">
                <a:solidFill>
                  <a:srgbClr val="FFFF99"/>
                </a:solidFill>
              </a:rPr>
              <a:t>—the reason something happens</a:t>
            </a:r>
          </a:p>
        </p:txBody>
      </p:sp>
      <p:sp>
        <p:nvSpPr>
          <p:cNvPr id="23575" name="Text Box 23"/>
          <p:cNvSpPr txBox="1">
            <a:spLocks noChangeArrowheads="1"/>
          </p:cNvSpPr>
          <p:nvPr/>
        </p:nvSpPr>
        <p:spPr bwMode="auto">
          <a:xfrm>
            <a:off x="533400" y="2895600"/>
            <a:ext cx="8077200" cy="457200"/>
          </a:xfrm>
          <a:prstGeom prst="rect">
            <a:avLst/>
          </a:prstGeom>
          <a:noFill/>
          <a:ln w="9525">
            <a:noFill/>
            <a:miter lim="800000"/>
            <a:headEnd/>
            <a:tailEnd/>
          </a:ln>
        </p:spPr>
        <p:txBody>
          <a:bodyPr>
            <a:spAutoFit/>
          </a:bodyPr>
          <a:lstStyle/>
          <a:p>
            <a:pPr marL="466725" lvl="1" indent="-352425">
              <a:spcBef>
                <a:spcPct val="50000"/>
              </a:spcBef>
              <a:buFontTx/>
              <a:buChar char="•"/>
            </a:pPr>
            <a:r>
              <a:rPr lang="en-US" sz="2400" b="1">
                <a:solidFill>
                  <a:srgbClr val="FFFF99"/>
                </a:solidFill>
              </a:rPr>
              <a:t>Effect</a:t>
            </a:r>
            <a:r>
              <a:rPr lang="en-US" sz="2400">
                <a:solidFill>
                  <a:srgbClr val="FFFF99"/>
                </a:solidFill>
              </a:rPr>
              <a:t>—the result of some event or action</a:t>
            </a:r>
          </a:p>
        </p:txBody>
      </p:sp>
      <p:sp>
        <p:nvSpPr>
          <p:cNvPr id="23577" name="Text Box 25"/>
          <p:cNvSpPr txBox="1">
            <a:spLocks noChangeArrowheads="1"/>
          </p:cNvSpPr>
          <p:nvPr/>
        </p:nvSpPr>
        <p:spPr bwMode="auto">
          <a:xfrm>
            <a:off x="533400" y="3810000"/>
            <a:ext cx="8077200" cy="822325"/>
          </a:xfrm>
          <a:prstGeom prst="rect">
            <a:avLst/>
          </a:prstGeom>
          <a:noFill/>
          <a:ln w="9525">
            <a:noFill/>
            <a:miter lim="800000"/>
            <a:headEnd/>
            <a:tailEnd/>
          </a:ln>
        </p:spPr>
        <p:txBody>
          <a:bodyPr>
            <a:spAutoFit/>
          </a:bodyPr>
          <a:lstStyle/>
          <a:p>
            <a:pPr marL="114300" lvl="1">
              <a:spcBef>
                <a:spcPct val="50000"/>
              </a:spcBef>
            </a:pPr>
            <a:r>
              <a:rPr lang="en-US" sz="2400">
                <a:solidFill>
                  <a:srgbClr val="FFFF99"/>
                </a:solidFill>
              </a:rPr>
              <a:t>Many suspense-filled stories use edge-of-your-</a:t>
            </a:r>
            <a:br>
              <a:rPr lang="en-US" sz="2400">
                <a:solidFill>
                  <a:srgbClr val="FFFF99"/>
                </a:solidFill>
              </a:rPr>
            </a:br>
            <a:r>
              <a:rPr lang="en-US" sz="2400">
                <a:solidFill>
                  <a:srgbClr val="FFFF99"/>
                </a:solidFill>
              </a:rPr>
              <a:t>seat causes and effects to keep readers guessing.</a:t>
            </a:r>
          </a:p>
        </p:txBody>
      </p:sp>
      <p:pic>
        <p:nvPicPr>
          <p:cNvPr id="11272" name="Picture 27"/>
          <p:cNvPicPr>
            <a:picLocks noChangeAspect="1" noChangeArrowheads="1"/>
          </p:cNvPicPr>
          <p:nvPr/>
        </p:nvPicPr>
        <p:blipFill>
          <a:blip r:embed="rId3"/>
          <a:srcRect/>
          <a:stretch>
            <a:fillRect/>
          </a:stretch>
        </p:blipFill>
        <p:spPr bwMode="auto">
          <a:xfrm>
            <a:off x="5181600" y="2057400"/>
            <a:ext cx="152400" cy="101600"/>
          </a:xfrm>
          <a:prstGeom prst="rect">
            <a:avLst/>
          </a:prstGeom>
          <a:noFill/>
          <a:ln w="9525">
            <a:noFill/>
            <a:miter lim="800000"/>
            <a:headEnd/>
            <a:tailEnd/>
          </a:ln>
        </p:spPr>
      </p:pic>
      <p:pic>
        <p:nvPicPr>
          <p:cNvPr id="23580" name="Picture 28"/>
          <p:cNvPicPr>
            <a:picLocks noChangeAspect="1" noChangeArrowheads="1"/>
          </p:cNvPicPr>
          <p:nvPr/>
        </p:nvPicPr>
        <p:blipFill>
          <a:blip r:embed="rId3"/>
          <a:srcRect/>
          <a:stretch>
            <a:fillRect/>
          </a:stretch>
        </p:blipFill>
        <p:spPr bwMode="auto">
          <a:xfrm>
            <a:off x="7467600" y="2590800"/>
            <a:ext cx="152400" cy="101600"/>
          </a:xfrm>
          <a:prstGeom prst="rect">
            <a:avLst/>
          </a:prstGeom>
          <a:noFill/>
          <a:ln w="9525">
            <a:noFill/>
            <a:miter lim="800000"/>
            <a:headEnd/>
            <a:tailEnd/>
          </a:ln>
        </p:spPr>
      </p:pic>
      <p:pic>
        <p:nvPicPr>
          <p:cNvPr id="23581" name="Picture 29"/>
          <p:cNvPicPr>
            <a:picLocks noChangeAspect="1" noChangeArrowheads="1"/>
          </p:cNvPicPr>
          <p:nvPr/>
        </p:nvPicPr>
        <p:blipFill>
          <a:blip r:embed="rId3"/>
          <a:srcRect/>
          <a:stretch>
            <a:fillRect/>
          </a:stretch>
        </p:blipFill>
        <p:spPr bwMode="auto">
          <a:xfrm>
            <a:off x="7924800" y="3124200"/>
            <a:ext cx="152400" cy="1016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74">
                                            <p:txEl>
                                              <p:pRg st="0" end="0"/>
                                            </p:txEl>
                                          </p:spTgt>
                                        </p:tgtEl>
                                        <p:attrNameLst>
                                          <p:attrName>style.visibility</p:attrName>
                                        </p:attrNameLst>
                                      </p:cBhvr>
                                      <p:to>
                                        <p:strVal val="visible"/>
                                      </p:to>
                                    </p:set>
                                    <p:animEffect transition="in" filter="wipe(left)">
                                      <p:cBhvr>
                                        <p:cTn id="7" dur="500"/>
                                        <p:tgtEl>
                                          <p:spTgt spid="23574">
                                            <p:txEl>
                                              <p:pRg st="0" end="0"/>
                                            </p:txEl>
                                          </p:spTgt>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35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3575">
                                            <p:txEl>
                                              <p:pRg st="0" end="0"/>
                                            </p:txEl>
                                          </p:spTgt>
                                        </p:tgtEl>
                                        <p:attrNameLst>
                                          <p:attrName>style.visibility</p:attrName>
                                        </p:attrNameLst>
                                      </p:cBhvr>
                                      <p:to>
                                        <p:strVal val="visible"/>
                                      </p:to>
                                    </p:set>
                                    <p:animEffect transition="in" filter="wipe(left)">
                                      <p:cBhvr>
                                        <p:cTn id="15" dur="500"/>
                                        <p:tgtEl>
                                          <p:spTgt spid="23575">
                                            <p:txEl>
                                              <p:pRg st="0" end="0"/>
                                            </p:txEl>
                                          </p:spTgt>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2358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23577">
                                            <p:txEl>
                                              <p:pRg st="0" end="0"/>
                                            </p:txEl>
                                          </p:spTgt>
                                        </p:tgtEl>
                                        <p:attrNameLst>
                                          <p:attrName>style.visibility</p:attrName>
                                        </p:attrNameLst>
                                      </p:cBhvr>
                                      <p:to>
                                        <p:strVal val="visible"/>
                                      </p:to>
                                    </p:set>
                                    <p:animEffect transition="in" filter="wipe(left)">
                                      <p:cBhvr>
                                        <p:cTn id="23" dur="500"/>
                                        <p:tgtEl>
                                          <p:spTgt spid="235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74" grpId="0" build="p" bldLvl="2"/>
      <p:bldP spid="23575" grpId="0" build="p" bldLvl="2"/>
      <p:bldP spid="23577"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10" name="Line 30"/>
          <p:cNvSpPr>
            <a:spLocks noChangeShapeType="1"/>
          </p:cNvSpPr>
          <p:nvPr/>
        </p:nvSpPr>
        <p:spPr bwMode="auto">
          <a:xfrm>
            <a:off x="2667000" y="3505200"/>
            <a:ext cx="533400" cy="0"/>
          </a:xfrm>
          <a:prstGeom prst="line">
            <a:avLst/>
          </a:prstGeom>
          <a:noFill/>
          <a:ln w="57150">
            <a:solidFill>
              <a:srgbClr val="FF9900"/>
            </a:solidFill>
            <a:round/>
            <a:headEnd/>
            <a:tailEnd type="triangle" w="med" len="med"/>
          </a:ln>
        </p:spPr>
        <p:txBody>
          <a:bodyPr/>
          <a:lstStyle/>
          <a:p>
            <a:endParaRPr lang="en-CA"/>
          </a:p>
        </p:txBody>
      </p:sp>
      <p:sp>
        <p:nvSpPr>
          <p:cNvPr id="12291" name="Text Box 2"/>
          <p:cNvSpPr txBox="1">
            <a:spLocks noChangeArrowheads="1"/>
          </p:cNvSpPr>
          <p:nvPr/>
        </p:nvSpPr>
        <p:spPr bwMode="auto">
          <a:xfrm>
            <a:off x="533400" y="1447800"/>
            <a:ext cx="7772400" cy="1187450"/>
          </a:xfrm>
          <a:prstGeom prst="rect">
            <a:avLst/>
          </a:prstGeom>
          <a:noFill/>
          <a:ln w="9525">
            <a:noFill/>
            <a:miter lim="800000"/>
            <a:headEnd/>
            <a:tailEnd/>
          </a:ln>
        </p:spPr>
        <p:txBody>
          <a:bodyPr>
            <a:spAutoFit/>
          </a:bodyPr>
          <a:lstStyle/>
          <a:p>
            <a:pPr>
              <a:spcBef>
                <a:spcPct val="50000"/>
              </a:spcBef>
            </a:pPr>
            <a:r>
              <a:rPr lang="en-US" sz="2400">
                <a:solidFill>
                  <a:srgbClr val="FFFF99"/>
                </a:solidFill>
              </a:rPr>
              <a:t>        In a cause and effect chain, one cause leads to an effect, which causes another effect, and so on.</a:t>
            </a:r>
          </a:p>
        </p:txBody>
      </p:sp>
      <p:pic>
        <p:nvPicPr>
          <p:cNvPr id="12292" name="Picture 3"/>
          <p:cNvPicPr>
            <a:picLocks noGrp="1" noChangeAspect="1" noChangeArrowheads="1"/>
          </p:cNvPicPr>
          <p:nvPr>
            <p:ph idx="1"/>
          </p:nvPr>
        </p:nvPicPr>
        <p:blipFill>
          <a:blip r:embed="rId2"/>
          <a:srcRect/>
          <a:stretch>
            <a:fillRect/>
          </a:stretch>
        </p:blipFill>
        <p:spPr bwMode="auto">
          <a:xfrm>
            <a:off x="533400" y="1524000"/>
            <a:ext cx="714375" cy="257175"/>
          </a:xfrm>
          <a:noFill/>
          <a:ln>
            <a:miter lim="800000"/>
            <a:headEnd/>
            <a:tailEnd/>
          </a:ln>
        </p:spPr>
      </p:pic>
      <p:sp>
        <p:nvSpPr>
          <p:cNvPr id="12293" name="Rectangle 4"/>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br>
              <a:rPr lang="en-US" b="1" smtClean="0">
                <a:solidFill>
                  <a:srgbClr val="FFFF99"/>
                </a:solidFill>
              </a:rPr>
            </a:br>
            <a:r>
              <a:rPr lang="en-US" sz="2000" smtClean="0">
                <a:solidFill>
                  <a:srgbClr val="FFFF99"/>
                </a:solidFill>
              </a:rPr>
              <a:t>Reading Skills: Understanding Cause and Effect</a:t>
            </a:r>
          </a:p>
        </p:txBody>
      </p:sp>
      <p:sp>
        <p:nvSpPr>
          <p:cNvPr id="97290" name="Rectangle 10"/>
          <p:cNvSpPr>
            <a:spLocks noChangeArrowheads="1"/>
          </p:cNvSpPr>
          <p:nvPr/>
        </p:nvSpPr>
        <p:spPr bwMode="auto">
          <a:xfrm>
            <a:off x="533400" y="2819400"/>
            <a:ext cx="2209800" cy="1311275"/>
          </a:xfrm>
          <a:prstGeom prst="rect">
            <a:avLst/>
          </a:prstGeom>
          <a:solidFill>
            <a:srgbClr val="FFFF99"/>
          </a:solidFill>
          <a:ln w="9525">
            <a:noFill/>
            <a:miter lim="800000"/>
            <a:headEnd/>
            <a:tailEnd/>
          </a:ln>
        </p:spPr>
        <p:txBody>
          <a:bodyPr/>
          <a:lstStyle/>
          <a:p>
            <a:r>
              <a:rPr lang="en-US" sz="2000" b="1">
                <a:solidFill>
                  <a:srgbClr val="003300"/>
                </a:solidFill>
              </a:rPr>
              <a:t>Cause</a:t>
            </a:r>
            <a:br>
              <a:rPr lang="en-US" sz="2000" b="1">
                <a:solidFill>
                  <a:srgbClr val="003300"/>
                </a:solidFill>
              </a:rPr>
            </a:br>
            <a:r>
              <a:rPr lang="en-US" sz="2000">
                <a:solidFill>
                  <a:srgbClr val="003300"/>
                </a:solidFill>
              </a:rPr>
              <a:t>Tony breaks his leg playing basketball.</a:t>
            </a:r>
            <a:endParaRPr lang="en-US" sz="2000" b="1">
              <a:solidFill>
                <a:srgbClr val="003300"/>
              </a:solidFill>
            </a:endParaRPr>
          </a:p>
        </p:txBody>
      </p:sp>
      <p:sp>
        <p:nvSpPr>
          <p:cNvPr id="97292" name="Rectangle 12"/>
          <p:cNvSpPr>
            <a:spLocks noChangeArrowheads="1"/>
          </p:cNvSpPr>
          <p:nvPr/>
        </p:nvSpPr>
        <p:spPr bwMode="auto">
          <a:xfrm>
            <a:off x="3429000" y="2814638"/>
            <a:ext cx="2211388" cy="1306512"/>
          </a:xfrm>
          <a:prstGeom prst="rect">
            <a:avLst/>
          </a:prstGeom>
          <a:solidFill>
            <a:srgbClr val="669966"/>
          </a:solidFill>
          <a:ln w="9525">
            <a:noFill/>
            <a:miter lim="800000"/>
            <a:headEnd/>
            <a:tailEnd/>
          </a:ln>
        </p:spPr>
        <p:txBody>
          <a:bodyPr/>
          <a:lstStyle/>
          <a:p>
            <a:r>
              <a:rPr lang="en-US" sz="2000" b="1">
                <a:solidFill>
                  <a:srgbClr val="FFFF99"/>
                </a:solidFill>
              </a:rPr>
              <a:t>Effect</a:t>
            </a:r>
            <a:br>
              <a:rPr lang="en-US" sz="2000" b="1">
                <a:solidFill>
                  <a:srgbClr val="FFFF99"/>
                </a:solidFill>
              </a:rPr>
            </a:br>
            <a:r>
              <a:rPr lang="en-US" sz="2000">
                <a:solidFill>
                  <a:srgbClr val="FFFF99"/>
                </a:solidFill>
              </a:rPr>
              <a:t>He cannot ask</a:t>
            </a:r>
            <a:br>
              <a:rPr lang="en-US" sz="2000">
                <a:solidFill>
                  <a:srgbClr val="FFFF99"/>
                </a:solidFill>
              </a:rPr>
            </a:br>
            <a:r>
              <a:rPr lang="en-US" sz="2000">
                <a:solidFill>
                  <a:srgbClr val="FFFF99"/>
                </a:solidFill>
              </a:rPr>
              <a:t>Tasha to the school dance.</a:t>
            </a:r>
            <a:endParaRPr lang="en-US" sz="2000" b="1">
              <a:solidFill>
                <a:srgbClr val="FFFF99"/>
              </a:solidFill>
            </a:endParaRPr>
          </a:p>
        </p:txBody>
      </p:sp>
      <p:sp>
        <p:nvSpPr>
          <p:cNvPr id="97294" name="Rectangle 14"/>
          <p:cNvSpPr>
            <a:spLocks noChangeArrowheads="1"/>
          </p:cNvSpPr>
          <p:nvPr/>
        </p:nvSpPr>
        <p:spPr bwMode="auto">
          <a:xfrm>
            <a:off x="6400800" y="4113213"/>
            <a:ext cx="2211388" cy="1306512"/>
          </a:xfrm>
          <a:prstGeom prst="rect">
            <a:avLst/>
          </a:prstGeom>
          <a:solidFill>
            <a:srgbClr val="669966"/>
          </a:solidFill>
          <a:ln w="9525">
            <a:noFill/>
            <a:miter lim="800000"/>
            <a:headEnd/>
            <a:tailEnd/>
          </a:ln>
        </p:spPr>
        <p:txBody>
          <a:bodyPr/>
          <a:lstStyle/>
          <a:p>
            <a:r>
              <a:rPr lang="en-US" sz="2000" b="1">
                <a:solidFill>
                  <a:srgbClr val="FFFF99"/>
                </a:solidFill>
              </a:rPr>
              <a:t>Effect</a:t>
            </a:r>
            <a:br>
              <a:rPr lang="en-US" sz="2000" b="1">
                <a:solidFill>
                  <a:srgbClr val="FFFF99"/>
                </a:solidFill>
              </a:rPr>
            </a:br>
            <a:r>
              <a:rPr lang="en-US" sz="2000">
                <a:solidFill>
                  <a:srgbClr val="FFFF99"/>
                </a:solidFill>
              </a:rPr>
              <a:t>Tasha goes to</a:t>
            </a:r>
            <a:br>
              <a:rPr lang="en-US" sz="2000">
                <a:solidFill>
                  <a:srgbClr val="FFFF99"/>
                </a:solidFill>
              </a:rPr>
            </a:br>
            <a:r>
              <a:rPr lang="en-US" sz="2000">
                <a:solidFill>
                  <a:srgbClr val="FFFF99"/>
                </a:solidFill>
              </a:rPr>
              <a:t>the dance with </a:t>
            </a:r>
            <a:br>
              <a:rPr lang="en-US" sz="2000">
                <a:solidFill>
                  <a:srgbClr val="FFFF99"/>
                </a:solidFill>
              </a:rPr>
            </a:br>
            <a:r>
              <a:rPr lang="en-US" sz="2000">
                <a:solidFill>
                  <a:srgbClr val="FFFF99"/>
                </a:solidFill>
              </a:rPr>
              <a:t>Ernesto.</a:t>
            </a:r>
            <a:endParaRPr lang="en-US" sz="2000" b="1">
              <a:solidFill>
                <a:srgbClr val="FFFF99"/>
              </a:solidFill>
            </a:endParaRPr>
          </a:p>
        </p:txBody>
      </p:sp>
      <p:sp>
        <p:nvSpPr>
          <p:cNvPr id="97298" name="Line 18"/>
          <p:cNvSpPr>
            <a:spLocks noChangeShapeType="1"/>
          </p:cNvSpPr>
          <p:nvPr/>
        </p:nvSpPr>
        <p:spPr bwMode="auto">
          <a:xfrm>
            <a:off x="5562600" y="4800600"/>
            <a:ext cx="533400" cy="0"/>
          </a:xfrm>
          <a:prstGeom prst="line">
            <a:avLst/>
          </a:prstGeom>
          <a:noFill/>
          <a:ln w="57150">
            <a:solidFill>
              <a:srgbClr val="FF9900"/>
            </a:solidFill>
            <a:round/>
            <a:headEnd/>
            <a:tailEnd type="triangle" w="med" len="med"/>
          </a:ln>
        </p:spPr>
        <p:txBody>
          <a:bodyPr/>
          <a:lstStyle/>
          <a:p>
            <a:endParaRPr lang="en-CA"/>
          </a:p>
        </p:txBody>
      </p:sp>
      <p:sp>
        <p:nvSpPr>
          <p:cNvPr id="97305" name="Rectangle 25"/>
          <p:cNvSpPr>
            <a:spLocks noChangeArrowheads="1"/>
          </p:cNvSpPr>
          <p:nvPr/>
        </p:nvSpPr>
        <p:spPr bwMode="auto">
          <a:xfrm>
            <a:off x="3429000" y="4114800"/>
            <a:ext cx="2211388" cy="1306513"/>
          </a:xfrm>
          <a:prstGeom prst="rect">
            <a:avLst/>
          </a:prstGeom>
          <a:solidFill>
            <a:srgbClr val="FFFF99"/>
          </a:solidFill>
          <a:ln w="9525">
            <a:noFill/>
            <a:miter lim="800000"/>
            <a:headEnd/>
            <a:tailEnd/>
          </a:ln>
        </p:spPr>
        <p:txBody>
          <a:bodyPr/>
          <a:lstStyle/>
          <a:p>
            <a:r>
              <a:rPr lang="en-US" sz="2000" b="1">
                <a:solidFill>
                  <a:srgbClr val="003300"/>
                </a:solidFill>
              </a:rPr>
              <a:t>Cause</a:t>
            </a:r>
          </a:p>
          <a:p>
            <a:r>
              <a:rPr lang="en-US" sz="2000">
                <a:solidFill>
                  <a:srgbClr val="003300"/>
                </a:solidFill>
              </a:rPr>
              <a:t>He cannot ask Tasha to the school dance</a:t>
            </a:r>
            <a:endParaRPr lang="en-US" sz="2000" b="1">
              <a:solidFill>
                <a:srgbClr val="003300"/>
              </a:solidFill>
            </a:endParaRPr>
          </a:p>
        </p:txBody>
      </p:sp>
      <p:pic>
        <p:nvPicPr>
          <p:cNvPr id="12299" name="Picture 31"/>
          <p:cNvPicPr>
            <a:picLocks noChangeAspect="1" noChangeArrowheads="1"/>
          </p:cNvPicPr>
          <p:nvPr/>
        </p:nvPicPr>
        <p:blipFill>
          <a:blip r:embed="rId3"/>
          <a:srcRect/>
          <a:stretch>
            <a:fillRect/>
          </a:stretch>
        </p:blipFill>
        <p:spPr bwMode="auto">
          <a:xfrm>
            <a:off x="2438400" y="2438400"/>
            <a:ext cx="152400" cy="1016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7290"/>
                                        </p:tgtEl>
                                        <p:attrNameLst>
                                          <p:attrName>style.visibility</p:attrName>
                                        </p:attrNameLst>
                                      </p:cBhvr>
                                      <p:to>
                                        <p:strVal val="visible"/>
                                      </p:to>
                                    </p:set>
                                    <p:animEffect transition="in" filter="wipe(left)">
                                      <p:cBhvr>
                                        <p:cTn id="7" dur="500"/>
                                        <p:tgtEl>
                                          <p:spTgt spid="9729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7310"/>
                                        </p:tgtEl>
                                        <p:attrNameLst>
                                          <p:attrName>style.visibility</p:attrName>
                                        </p:attrNameLst>
                                      </p:cBhvr>
                                      <p:to>
                                        <p:strVal val="visible"/>
                                      </p:to>
                                    </p:set>
                                    <p:animEffect transition="in" filter="wipe(left)">
                                      <p:cBhvr>
                                        <p:cTn id="11" dur="500"/>
                                        <p:tgtEl>
                                          <p:spTgt spid="973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7292"/>
                                        </p:tgtEl>
                                        <p:attrNameLst>
                                          <p:attrName>style.visibility</p:attrName>
                                        </p:attrNameLst>
                                      </p:cBhvr>
                                      <p:to>
                                        <p:strVal val="visible"/>
                                      </p:to>
                                    </p:set>
                                    <p:animEffect transition="in" filter="wipe(left)">
                                      <p:cBhvr>
                                        <p:cTn id="15" dur="500"/>
                                        <p:tgtEl>
                                          <p:spTgt spid="9729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7305"/>
                                        </p:tgtEl>
                                        <p:attrNameLst>
                                          <p:attrName>style.visibility</p:attrName>
                                        </p:attrNameLst>
                                      </p:cBhvr>
                                      <p:to>
                                        <p:strVal val="visible"/>
                                      </p:to>
                                    </p:set>
                                    <p:animEffect transition="in" filter="wipe(up)">
                                      <p:cBhvr>
                                        <p:cTn id="19" dur="500"/>
                                        <p:tgtEl>
                                          <p:spTgt spid="9730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7298"/>
                                        </p:tgtEl>
                                        <p:attrNameLst>
                                          <p:attrName>style.visibility</p:attrName>
                                        </p:attrNameLst>
                                      </p:cBhvr>
                                      <p:to>
                                        <p:strVal val="visible"/>
                                      </p:to>
                                    </p:set>
                                    <p:animEffect transition="in" filter="wipe(left)">
                                      <p:cBhvr>
                                        <p:cTn id="23" dur="500"/>
                                        <p:tgtEl>
                                          <p:spTgt spid="9729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97294"/>
                                        </p:tgtEl>
                                        <p:attrNameLst>
                                          <p:attrName>style.visibility</p:attrName>
                                        </p:attrNameLst>
                                      </p:cBhvr>
                                      <p:to>
                                        <p:strVal val="visible"/>
                                      </p:to>
                                    </p:set>
                                    <p:animEffect transition="in" filter="wipe(left)">
                                      <p:cBhvr>
                                        <p:cTn id="27" dur="500"/>
                                        <p:tgtEl>
                                          <p:spTgt spid="97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10" grpId="0" animBg="1"/>
      <p:bldP spid="97290" grpId="0" animBg="1"/>
      <p:bldP spid="97292" grpId="0" animBg="1"/>
      <p:bldP spid="97294" grpId="0" animBg="1"/>
      <p:bldP spid="97298" grpId="0" animBg="1"/>
      <p:bldP spid="9730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br>
              <a:rPr lang="en-US" b="1" smtClean="0">
                <a:solidFill>
                  <a:srgbClr val="FFFF99"/>
                </a:solidFill>
              </a:rPr>
            </a:br>
            <a:r>
              <a:rPr lang="en-US" sz="2000" smtClean="0">
                <a:solidFill>
                  <a:srgbClr val="FFFF99"/>
                </a:solidFill>
              </a:rPr>
              <a:t>Reading Skills: Understanding Cause and Effect</a:t>
            </a:r>
          </a:p>
        </p:txBody>
      </p:sp>
      <p:sp>
        <p:nvSpPr>
          <p:cNvPr id="13315" name="Text Box 15"/>
          <p:cNvSpPr txBox="1">
            <a:spLocks noChangeArrowheads="1"/>
          </p:cNvSpPr>
          <p:nvPr/>
        </p:nvSpPr>
        <p:spPr bwMode="auto">
          <a:xfrm>
            <a:off x="533400" y="1443038"/>
            <a:ext cx="7772400" cy="1187450"/>
          </a:xfrm>
          <a:prstGeom prst="rect">
            <a:avLst/>
          </a:prstGeom>
          <a:noFill/>
          <a:ln w="9525">
            <a:noFill/>
            <a:miter lim="800000"/>
            <a:headEnd/>
            <a:tailEnd/>
          </a:ln>
        </p:spPr>
        <p:txBody>
          <a:bodyPr>
            <a:spAutoFit/>
          </a:bodyPr>
          <a:lstStyle/>
          <a:p>
            <a:pPr>
              <a:spcBef>
                <a:spcPct val="50000"/>
              </a:spcBef>
            </a:pPr>
            <a:r>
              <a:rPr lang="en-US" sz="2400">
                <a:solidFill>
                  <a:srgbClr val="FFFF99"/>
                </a:solidFill>
              </a:rPr>
              <a:t>        As you read this story, notice how each chain of causes and effects grips your attention and builds suspense.  </a:t>
            </a:r>
          </a:p>
        </p:txBody>
      </p:sp>
      <p:sp>
        <p:nvSpPr>
          <p:cNvPr id="102417" name="Text Box 17"/>
          <p:cNvSpPr txBox="1">
            <a:spLocks noChangeArrowheads="1"/>
          </p:cNvSpPr>
          <p:nvPr/>
        </p:nvSpPr>
        <p:spPr bwMode="auto">
          <a:xfrm>
            <a:off x="6553200" y="5653088"/>
            <a:ext cx="2057400" cy="366712"/>
          </a:xfrm>
          <a:prstGeom prst="rect">
            <a:avLst/>
          </a:prstGeom>
          <a:noFill/>
          <a:ln w="9525">
            <a:noFill/>
            <a:miter lim="800000"/>
            <a:headEnd/>
            <a:tailEnd/>
          </a:ln>
        </p:spPr>
        <p:txBody>
          <a:bodyPr>
            <a:spAutoFit/>
          </a:bodyPr>
          <a:lstStyle/>
          <a:p>
            <a:pPr>
              <a:spcBef>
                <a:spcPct val="50000"/>
              </a:spcBef>
            </a:pPr>
            <a:r>
              <a:rPr lang="en-US">
                <a:solidFill>
                  <a:srgbClr val="FFFF99"/>
                </a:solidFill>
              </a:rPr>
              <a:t>[End of Section]</a:t>
            </a:r>
          </a:p>
        </p:txBody>
      </p:sp>
      <p:sp>
        <p:nvSpPr>
          <p:cNvPr id="102418" name="Line 18"/>
          <p:cNvSpPr>
            <a:spLocks noChangeShapeType="1"/>
          </p:cNvSpPr>
          <p:nvPr/>
        </p:nvSpPr>
        <p:spPr bwMode="auto">
          <a:xfrm>
            <a:off x="2667000" y="3505200"/>
            <a:ext cx="533400" cy="0"/>
          </a:xfrm>
          <a:prstGeom prst="line">
            <a:avLst/>
          </a:prstGeom>
          <a:noFill/>
          <a:ln w="57150">
            <a:solidFill>
              <a:srgbClr val="FF9900"/>
            </a:solidFill>
            <a:round/>
            <a:headEnd/>
            <a:tailEnd type="triangle" w="med" len="med"/>
          </a:ln>
        </p:spPr>
        <p:txBody>
          <a:bodyPr/>
          <a:lstStyle/>
          <a:p>
            <a:endParaRPr lang="en-CA"/>
          </a:p>
        </p:txBody>
      </p:sp>
      <p:sp>
        <p:nvSpPr>
          <p:cNvPr id="102419" name="Rectangle 19"/>
          <p:cNvSpPr>
            <a:spLocks noChangeArrowheads="1"/>
          </p:cNvSpPr>
          <p:nvPr/>
        </p:nvSpPr>
        <p:spPr bwMode="auto">
          <a:xfrm>
            <a:off x="533400" y="2819400"/>
            <a:ext cx="2209800" cy="1311275"/>
          </a:xfrm>
          <a:prstGeom prst="rect">
            <a:avLst/>
          </a:prstGeom>
          <a:solidFill>
            <a:srgbClr val="FFFF99"/>
          </a:solidFill>
          <a:ln w="9525">
            <a:noFill/>
            <a:miter lim="800000"/>
            <a:headEnd/>
            <a:tailEnd/>
          </a:ln>
        </p:spPr>
        <p:txBody>
          <a:bodyPr/>
          <a:lstStyle/>
          <a:p>
            <a:r>
              <a:rPr lang="en-US" sz="2000" b="1">
                <a:solidFill>
                  <a:srgbClr val="003300"/>
                </a:solidFill>
              </a:rPr>
              <a:t>Cause</a:t>
            </a:r>
            <a:br>
              <a:rPr lang="en-US" sz="2000" b="1">
                <a:solidFill>
                  <a:srgbClr val="003300"/>
                </a:solidFill>
              </a:rPr>
            </a:br>
            <a:r>
              <a:rPr lang="en-US" sz="2000">
                <a:solidFill>
                  <a:srgbClr val="003300"/>
                </a:solidFill>
              </a:rPr>
              <a:t>Door is closed</a:t>
            </a:r>
            <a:br>
              <a:rPr lang="en-US" sz="2000">
                <a:solidFill>
                  <a:srgbClr val="003300"/>
                </a:solidFill>
              </a:rPr>
            </a:br>
            <a:r>
              <a:rPr lang="en-US" sz="2000">
                <a:solidFill>
                  <a:srgbClr val="003300"/>
                </a:solidFill>
              </a:rPr>
              <a:t>while window </a:t>
            </a:r>
            <a:br>
              <a:rPr lang="en-US" sz="2000">
                <a:solidFill>
                  <a:srgbClr val="003300"/>
                </a:solidFill>
              </a:rPr>
            </a:br>
            <a:r>
              <a:rPr lang="en-US" sz="2000">
                <a:solidFill>
                  <a:srgbClr val="003300"/>
                </a:solidFill>
              </a:rPr>
              <a:t>is open.</a:t>
            </a:r>
          </a:p>
        </p:txBody>
      </p:sp>
      <p:sp>
        <p:nvSpPr>
          <p:cNvPr id="102420" name="Rectangle 20"/>
          <p:cNvSpPr>
            <a:spLocks noChangeArrowheads="1"/>
          </p:cNvSpPr>
          <p:nvPr/>
        </p:nvSpPr>
        <p:spPr bwMode="auto">
          <a:xfrm>
            <a:off x="3429000" y="2814638"/>
            <a:ext cx="2211388" cy="1306512"/>
          </a:xfrm>
          <a:prstGeom prst="rect">
            <a:avLst/>
          </a:prstGeom>
          <a:solidFill>
            <a:srgbClr val="669966"/>
          </a:solidFill>
          <a:ln w="9525">
            <a:noFill/>
            <a:miter lim="800000"/>
            <a:headEnd/>
            <a:tailEnd/>
          </a:ln>
        </p:spPr>
        <p:txBody>
          <a:bodyPr/>
          <a:lstStyle/>
          <a:p>
            <a:r>
              <a:rPr lang="en-US" sz="2000" b="1">
                <a:solidFill>
                  <a:srgbClr val="FFFF99"/>
                </a:solidFill>
              </a:rPr>
              <a:t>Effect</a:t>
            </a:r>
            <a:br>
              <a:rPr lang="en-US" sz="2000" b="1">
                <a:solidFill>
                  <a:srgbClr val="FFFF99"/>
                </a:solidFill>
              </a:rPr>
            </a:br>
            <a:r>
              <a:rPr lang="en-US" sz="2000">
                <a:solidFill>
                  <a:srgbClr val="FFFF99"/>
                </a:solidFill>
              </a:rPr>
              <a:t>Draft is created.</a:t>
            </a:r>
          </a:p>
        </p:txBody>
      </p:sp>
      <p:sp>
        <p:nvSpPr>
          <p:cNvPr id="102421" name="Rectangle 21"/>
          <p:cNvSpPr>
            <a:spLocks noChangeArrowheads="1"/>
          </p:cNvSpPr>
          <p:nvPr/>
        </p:nvSpPr>
        <p:spPr bwMode="auto">
          <a:xfrm>
            <a:off x="6400800" y="4113213"/>
            <a:ext cx="2211388" cy="1306512"/>
          </a:xfrm>
          <a:prstGeom prst="rect">
            <a:avLst/>
          </a:prstGeom>
          <a:solidFill>
            <a:srgbClr val="669966"/>
          </a:solidFill>
          <a:ln w="9525">
            <a:noFill/>
            <a:miter lim="800000"/>
            <a:headEnd/>
            <a:tailEnd/>
          </a:ln>
        </p:spPr>
        <p:txBody>
          <a:bodyPr/>
          <a:lstStyle/>
          <a:p>
            <a:r>
              <a:rPr lang="en-US" sz="2000" b="1">
                <a:solidFill>
                  <a:srgbClr val="FFFF99"/>
                </a:solidFill>
              </a:rPr>
              <a:t>Effect</a:t>
            </a:r>
            <a:br>
              <a:rPr lang="en-US" sz="2000" b="1">
                <a:solidFill>
                  <a:srgbClr val="FFFF99"/>
                </a:solidFill>
              </a:rPr>
            </a:br>
            <a:r>
              <a:rPr lang="en-US" sz="2000">
                <a:solidFill>
                  <a:srgbClr val="FFFF99"/>
                </a:solidFill>
              </a:rPr>
              <a:t>Draft blows paper out the window.</a:t>
            </a:r>
          </a:p>
        </p:txBody>
      </p:sp>
      <p:sp>
        <p:nvSpPr>
          <p:cNvPr id="102422" name="Line 22"/>
          <p:cNvSpPr>
            <a:spLocks noChangeShapeType="1"/>
          </p:cNvSpPr>
          <p:nvPr/>
        </p:nvSpPr>
        <p:spPr bwMode="auto">
          <a:xfrm>
            <a:off x="5562600" y="4800600"/>
            <a:ext cx="533400" cy="0"/>
          </a:xfrm>
          <a:prstGeom prst="line">
            <a:avLst/>
          </a:prstGeom>
          <a:noFill/>
          <a:ln w="57150">
            <a:solidFill>
              <a:srgbClr val="FF9900"/>
            </a:solidFill>
            <a:round/>
            <a:headEnd/>
            <a:tailEnd type="triangle" w="med" len="med"/>
          </a:ln>
        </p:spPr>
        <p:txBody>
          <a:bodyPr/>
          <a:lstStyle/>
          <a:p>
            <a:endParaRPr lang="en-CA"/>
          </a:p>
        </p:txBody>
      </p:sp>
      <p:sp>
        <p:nvSpPr>
          <p:cNvPr id="102423" name="Rectangle 23"/>
          <p:cNvSpPr>
            <a:spLocks noChangeArrowheads="1"/>
          </p:cNvSpPr>
          <p:nvPr/>
        </p:nvSpPr>
        <p:spPr bwMode="auto">
          <a:xfrm>
            <a:off x="3429000" y="4114800"/>
            <a:ext cx="2211388" cy="1306513"/>
          </a:xfrm>
          <a:prstGeom prst="rect">
            <a:avLst/>
          </a:prstGeom>
          <a:solidFill>
            <a:srgbClr val="FFFF99"/>
          </a:solidFill>
          <a:ln w="9525">
            <a:noFill/>
            <a:miter lim="800000"/>
            <a:headEnd/>
            <a:tailEnd/>
          </a:ln>
        </p:spPr>
        <p:txBody>
          <a:bodyPr/>
          <a:lstStyle/>
          <a:p>
            <a:r>
              <a:rPr lang="en-US" sz="2000" b="1">
                <a:solidFill>
                  <a:srgbClr val="003300"/>
                </a:solidFill>
              </a:rPr>
              <a:t>Cause</a:t>
            </a:r>
          </a:p>
          <a:p>
            <a:r>
              <a:rPr lang="en-US" sz="2000">
                <a:solidFill>
                  <a:srgbClr val="003300"/>
                </a:solidFill>
              </a:rPr>
              <a:t>Draft is created.</a:t>
            </a:r>
          </a:p>
        </p:txBody>
      </p:sp>
      <p:pic>
        <p:nvPicPr>
          <p:cNvPr id="13323" name="Picture 24"/>
          <p:cNvPicPr>
            <a:picLocks noChangeAspect="1" noChangeArrowheads="1"/>
          </p:cNvPicPr>
          <p:nvPr/>
        </p:nvPicPr>
        <p:blipFill>
          <a:blip r:embed="rId2"/>
          <a:srcRect/>
          <a:stretch>
            <a:fillRect/>
          </a:stretch>
        </p:blipFill>
        <p:spPr bwMode="auto">
          <a:xfrm>
            <a:off x="4038600" y="2438400"/>
            <a:ext cx="152400" cy="101600"/>
          </a:xfrm>
          <a:prstGeom prst="rect">
            <a:avLst/>
          </a:prstGeom>
          <a:noFill/>
          <a:ln w="9525">
            <a:noFill/>
            <a:miter lim="800000"/>
            <a:headEnd/>
            <a:tailEnd/>
          </a:ln>
        </p:spPr>
      </p:pic>
      <p:sp>
        <p:nvSpPr>
          <p:cNvPr id="13324" name="AutoShape 25">
            <a:hlinkClick r:id="" action="ppaction://hlinkshowjump?jump=firstslide" highlightClick="1"/>
          </p:cNvPr>
          <p:cNvSpPr>
            <a:spLocks noChangeArrowheads="1"/>
          </p:cNvSpPr>
          <p:nvPr/>
        </p:nvSpPr>
        <p:spPr bwMode="auto">
          <a:xfrm>
            <a:off x="6858000" y="5943600"/>
            <a:ext cx="685800" cy="914400"/>
          </a:xfrm>
          <a:prstGeom prst="actionButtonBlank">
            <a:avLst/>
          </a:prstGeom>
          <a:noFill/>
          <a:ln w="9525">
            <a:noFill/>
            <a:miter lim="800000"/>
            <a:headEnd/>
            <a:tailEnd/>
          </a:ln>
        </p:spPr>
        <p:txBody>
          <a:bodyPr wrap="none" anchor="ctr"/>
          <a:lstStyle/>
          <a:p>
            <a:endParaRPr lang="en-CA"/>
          </a:p>
        </p:txBody>
      </p:sp>
      <p:pic>
        <p:nvPicPr>
          <p:cNvPr id="13325" name="Picture 29"/>
          <p:cNvPicPr>
            <a:picLocks noGrp="1" noChangeAspect="1" noChangeArrowheads="1"/>
          </p:cNvPicPr>
          <p:nvPr>
            <p:ph idx="1"/>
          </p:nvPr>
        </p:nvPicPr>
        <p:blipFill>
          <a:blip r:embed="rId3"/>
          <a:srcRect/>
          <a:stretch>
            <a:fillRect/>
          </a:stretch>
        </p:blipFill>
        <p:spPr bwMode="auto">
          <a:xfrm>
            <a:off x="533400" y="1524000"/>
            <a:ext cx="714375" cy="257175"/>
          </a:xfrm>
          <a:noFill/>
          <a:ln>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419"/>
                                        </p:tgtEl>
                                        <p:attrNameLst>
                                          <p:attrName>style.visibility</p:attrName>
                                        </p:attrNameLst>
                                      </p:cBhvr>
                                      <p:to>
                                        <p:strVal val="visible"/>
                                      </p:to>
                                    </p:set>
                                    <p:animEffect transition="in" filter="wipe(left)">
                                      <p:cBhvr>
                                        <p:cTn id="7" dur="500"/>
                                        <p:tgtEl>
                                          <p:spTgt spid="1024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2418"/>
                                        </p:tgtEl>
                                        <p:attrNameLst>
                                          <p:attrName>style.visibility</p:attrName>
                                        </p:attrNameLst>
                                      </p:cBhvr>
                                      <p:to>
                                        <p:strVal val="visible"/>
                                      </p:to>
                                    </p:set>
                                    <p:animEffect transition="in" filter="wipe(left)">
                                      <p:cBhvr>
                                        <p:cTn id="11" dur="500"/>
                                        <p:tgtEl>
                                          <p:spTgt spid="1024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2420"/>
                                        </p:tgtEl>
                                        <p:attrNameLst>
                                          <p:attrName>style.visibility</p:attrName>
                                        </p:attrNameLst>
                                      </p:cBhvr>
                                      <p:to>
                                        <p:strVal val="visible"/>
                                      </p:to>
                                    </p:set>
                                    <p:animEffect transition="in" filter="wipe(left)">
                                      <p:cBhvr>
                                        <p:cTn id="15" dur="500"/>
                                        <p:tgtEl>
                                          <p:spTgt spid="1024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02423"/>
                                        </p:tgtEl>
                                        <p:attrNameLst>
                                          <p:attrName>style.visibility</p:attrName>
                                        </p:attrNameLst>
                                      </p:cBhvr>
                                      <p:to>
                                        <p:strVal val="visible"/>
                                      </p:to>
                                    </p:set>
                                    <p:animEffect transition="in" filter="wipe(up)">
                                      <p:cBhvr>
                                        <p:cTn id="19" dur="500"/>
                                        <p:tgtEl>
                                          <p:spTgt spid="10242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2422"/>
                                        </p:tgtEl>
                                        <p:attrNameLst>
                                          <p:attrName>style.visibility</p:attrName>
                                        </p:attrNameLst>
                                      </p:cBhvr>
                                      <p:to>
                                        <p:strVal val="visible"/>
                                      </p:to>
                                    </p:set>
                                    <p:animEffect transition="in" filter="wipe(left)">
                                      <p:cBhvr>
                                        <p:cTn id="23" dur="500"/>
                                        <p:tgtEl>
                                          <p:spTgt spid="10242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2421"/>
                                        </p:tgtEl>
                                        <p:attrNameLst>
                                          <p:attrName>style.visibility</p:attrName>
                                        </p:attrNameLst>
                                      </p:cBhvr>
                                      <p:to>
                                        <p:strVal val="visible"/>
                                      </p:to>
                                    </p:set>
                                    <p:animEffect transition="in" filter="wipe(left)">
                                      <p:cBhvr>
                                        <p:cTn id="27" dur="500"/>
                                        <p:tgtEl>
                                          <p:spTgt spid="102421"/>
                                        </p:tgtEl>
                                      </p:cBhvr>
                                    </p:animEffect>
                                  </p:childTnLst>
                                </p:cTn>
                              </p:par>
                            </p:childTnLst>
                          </p:cTn>
                        </p:par>
                        <p:par>
                          <p:cTn id="28" fill="hold">
                            <p:stCondLst>
                              <p:cond delay="3000"/>
                            </p:stCondLst>
                            <p:childTnLst>
                              <p:par>
                                <p:cTn id="29" presetID="1" presetClass="entr" presetSubtype="0" fill="hold" grpId="0" nodeType="afterEffect">
                                  <p:stCondLst>
                                    <p:cond delay="0"/>
                                  </p:stCondLst>
                                  <p:childTnLst>
                                    <p:set>
                                      <p:cBhvr>
                                        <p:cTn id="30" dur="1" fill="hold">
                                          <p:stCondLst>
                                            <p:cond delay="0"/>
                                          </p:stCondLst>
                                        </p:cTn>
                                        <p:tgtEl>
                                          <p:spTgt spid="1024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7" grpId="0"/>
      <p:bldP spid="102418" grpId="0" animBg="1"/>
      <p:bldP spid="102419" grpId="0" animBg="1"/>
      <p:bldP spid="102420" grpId="0" animBg="1"/>
      <p:bldP spid="102421" grpId="0" animBg="1"/>
      <p:bldP spid="102422" grpId="0" animBg="1"/>
      <p:bldP spid="102423"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4338" name="Picture 5"/>
          <p:cNvPicPr>
            <a:picLocks noGrp="1" noChangeAspect="1" noChangeArrowheads="1"/>
          </p:cNvPicPr>
          <p:nvPr>
            <p:ph idx="1"/>
          </p:nvPr>
        </p:nvPicPr>
        <p:blipFill>
          <a:blip r:embed="rId2"/>
          <a:srcRect/>
          <a:stretch>
            <a:fillRect/>
          </a:stretch>
        </p:blipFill>
        <p:spPr bwMode="auto">
          <a:xfrm>
            <a:off x="4295775" y="1371600"/>
            <a:ext cx="657225" cy="533400"/>
          </a:xfrm>
          <a:noFill/>
          <a:ln>
            <a:miter lim="800000"/>
            <a:headEnd/>
            <a:tailEnd/>
          </a:ln>
        </p:spPr>
      </p:pic>
      <p:sp>
        <p:nvSpPr>
          <p:cNvPr id="14339" name="Rectangle 9"/>
          <p:cNvSpPr>
            <a:spLocks noGrp="1" noChangeArrowheads="1"/>
          </p:cNvSpPr>
          <p:nvPr>
            <p:ph type="title"/>
          </p:nvPr>
        </p:nvSpPr>
        <p:spPr>
          <a:xfrm>
            <a:off x="304800" y="382588"/>
            <a:ext cx="8534400" cy="777875"/>
          </a:xfrm>
          <a:noFill/>
        </p:spPr>
        <p:txBody>
          <a:bodyPr/>
          <a:lstStyle/>
          <a:p>
            <a:pPr eaLnBrk="1" hangingPunct="1"/>
            <a:r>
              <a:rPr lang="en-US" b="1" smtClean="0">
                <a:solidFill>
                  <a:srgbClr val="FFFF99"/>
                </a:solidFill>
              </a:rPr>
              <a:t>Contents of the Dead Man’s Pocket</a:t>
            </a:r>
            <a:br>
              <a:rPr lang="en-US" b="1" smtClean="0">
                <a:solidFill>
                  <a:srgbClr val="FFFF99"/>
                </a:solidFill>
              </a:rPr>
            </a:br>
            <a:r>
              <a:rPr lang="en-US" sz="2000" smtClean="0">
                <a:solidFill>
                  <a:srgbClr val="FFFF99"/>
                </a:solidFill>
              </a:rPr>
              <a:t>Quickwrite</a:t>
            </a:r>
          </a:p>
        </p:txBody>
      </p:sp>
      <p:sp>
        <p:nvSpPr>
          <p:cNvPr id="14340" name="Text Box 12"/>
          <p:cNvSpPr txBox="1">
            <a:spLocks noChangeArrowheads="1"/>
          </p:cNvSpPr>
          <p:nvPr/>
        </p:nvSpPr>
        <p:spPr bwMode="auto">
          <a:xfrm>
            <a:off x="533400" y="1443038"/>
            <a:ext cx="6934200" cy="457200"/>
          </a:xfrm>
          <a:prstGeom prst="rect">
            <a:avLst/>
          </a:prstGeom>
          <a:noFill/>
          <a:ln w="9525">
            <a:noFill/>
            <a:miter lim="800000"/>
            <a:headEnd/>
            <a:tailEnd/>
          </a:ln>
        </p:spPr>
        <p:txBody>
          <a:bodyPr>
            <a:spAutoFit/>
          </a:bodyPr>
          <a:lstStyle/>
          <a:p>
            <a:pPr>
              <a:spcBef>
                <a:spcPct val="50000"/>
              </a:spcBef>
            </a:pPr>
            <a:r>
              <a:rPr lang="en-US" sz="2400" b="1">
                <a:solidFill>
                  <a:srgbClr val="FF9900"/>
                </a:solidFill>
              </a:rPr>
              <a:t>Make the Connection</a:t>
            </a:r>
          </a:p>
        </p:txBody>
      </p:sp>
      <p:sp>
        <p:nvSpPr>
          <p:cNvPr id="14341" name="Text Box 13"/>
          <p:cNvSpPr txBox="1">
            <a:spLocks noChangeArrowheads="1"/>
          </p:cNvSpPr>
          <p:nvPr/>
        </p:nvSpPr>
        <p:spPr bwMode="auto">
          <a:xfrm>
            <a:off x="6553200" y="5653088"/>
            <a:ext cx="2057400" cy="366712"/>
          </a:xfrm>
          <a:prstGeom prst="rect">
            <a:avLst/>
          </a:prstGeom>
          <a:noFill/>
          <a:ln w="9525">
            <a:noFill/>
            <a:miter lim="800000"/>
            <a:headEnd/>
            <a:tailEnd/>
          </a:ln>
        </p:spPr>
        <p:txBody>
          <a:bodyPr>
            <a:spAutoFit/>
          </a:bodyPr>
          <a:lstStyle/>
          <a:p>
            <a:pPr>
              <a:spcBef>
                <a:spcPct val="50000"/>
              </a:spcBef>
            </a:pPr>
            <a:r>
              <a:rPr lang="en-US">
                <a:solidFill>
                  <a:srgbClr val="FFFF99"/>
                </a:solidFill>
              </a:rPr>
              <a:t>[End of Section]</a:t>
            </a:r>
          </a:p>
        </p:txBody>
      </p:sp>
      <p:sp>
        <p:nvSpPr>
          <p:cNvPr id="14342" name="Text Box 15"/>
          <p:cNvSpPr txBox="1">
            <a:spLocks noChangeArrowheads="1"/>
          </p:cNvSpPr>
          <p:nvPr/>
        </p:nvSpPr>
        <p:spPr bwMode="auto">
          <a:xfrm>
            <a:off x="533400" y="2219325"/>
            <a:ext cx="8077200" cy="2657475"/>
          </a:xfrm>
          <a:prstGeom prst="rect">
            <a:avLst/>
          </a:prstGeom>
          <a:noFill/>
          <a:ln w="9525" algn="ctr">
            <a:solidFill>
              <a:srgbClr val="FF9900"/>
            </a:solidFill>
            <a:miter lim="800000"/>
            <a:headEnd/>
            <a:tailEnd/>
          </a:ln>
        </p:spPr>
        <p:txBody>
          <a:bodyPr>
            <a:spAutoFit/>
          </a:bodyPr>
          <a:lstStyle/>
          <a:p>
            <a:pPr eaLnBrk="0" hangingPunct="0">
              <a:tabLst>
                <a:tab pos="457200" algn="l"/>
              </a:tabLst>
            </a:pPr>
            <a:r>
              <a:rPr lang="en-US" sz="2400">
                <a:solidFill>
                  <a:srgbClr val="FFFF99"/>
                </a:solidFill>
              </a:rPr>
              <a:t>In the story you’re about to read, the main character finds himself in a hair-raising situation. Think of a time when you or someone you know felt almost paralyzed by fear. Where were you or the other person, and what happened? In your notebook, jot down some details about the tense situation.</a:t>
            </a:r>
          </a:p>
        </p:txBody>
      </p:sp>
      <p:sp>
        <p:nvSpPr>
          <p:cNvPr id="14343" name="AutoShape 16">
            <a:hlinkClick r:id="" action="ppaction://hlinkshowjump?jump=firstslide" highlightClick="1"/>
          </p:cNvPr>
          <p:cNvSpPr>
            <a:spLocks noChangeArrowheads="1"/>
          </p:cNvSpPr>
          <p:nvPr/>
        </p:nvSpPr>
        <p:spPr bwMode="auto">
          <a:xfrm>
            <a:off x="6881813" y="6019800"/>
            <a:ext cx="685800" cy="838200"/>
          </a:xfrm>
          <a:prstGeom prst="actionButtonBlank">
            <a:avLst/>
          </a:prstGeom>
          <a:noFill/>
          <a:ln w="9525">
            <a:noFill/>
            <a:miter lim="800000"/>
            <a:headEnd/>
            <a:tailEnd/>
          </a:ln>
        </p:spPr>
        <p:txBody>
          <a:bodyPr wrap="none" anchor="ctr"/>
          <a:lstStyle/>
          <a:p>
            <a:endParaRPr lang="en-CA"/>
          </a:p>
        </p:txBody>
      </p:sp>
      <p:sp>
        <p:nvSpPr>
          <p:cNvPr id="14344" name="AutoShape 17">
            <a:hlinkClick r:id="" action="ppaction://hlinkshowjump?jump=firstslide" highlightClick="1"/>
          </p:cNvPr>
          <p:cNvSpPr>
            <a:spLocks noChangeArrowheads="1"/>
          </p:cNvSpPr>
          <p:nvPr/>
        </p:nvSpPr>
        <p:spPr bwMode="auto">
          <a:xfrm>
            <a:off x="6172200" y="6032500"/>
            <a:ext cx="673100" cy="825500"/>
          </a:xfrm>
          <a:prstGeom prst="actionButtonBlank">
            <a:avLst/>
          </a:prstGeom>
          <a:noFill/>
          <a:ln w="9525">
            <a:noFill/>
            <a:miter lim="800000"/>
            <a:headEnd/>
            <a:tailEnd/>
          </a:ln>
        </p:spPr>
        <p:txBody>
          <a:bodyPr wrap="none" anchor="ctr"/>
          <a:lstStyle/>
          <a:p>
            <a:endParaRPr lang="en-CA"/>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99"/>
      </a:hlink>
      <a:folHlink>
        <a:srgbClr val="CC99FF"/>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CCFF"/>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99"/>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2434</TotalTime>
  <Words>650</Words>
  <Application>Microsoft PowerPoint</Application>
  <PresentationFormat>On-screen Show (4:3)</PresentationFormat>
  <Paragraphs>77</Paragraphs>
  <Slides>15</Slides>
  <Notes>3</Notes>
  <HiddenSlides>7</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Contents of the Dead Man’s Pocket by Jack Finney</vt:lpstr>
      <vt:lpstr>Contents of the Dead Man’s Pocket by Jack Finney</vt:lpstr>
      <vt:lpstr>Contents of the Dead Man’s Pocket Introducing the Story</vt:lpstr>
      <vt:lpstr>Contents of the Dead Man’s Pocket Introducing the Story</vt:lpstr>
      <vt:lpstr>Contents of the Dead Man’s Pocket Literary Focus: Time and Sequence</vt:lpstr>
      <vt:lpstr>Contents of the Dead Man’s Pocket Reading Skills: Understanding Cause and Effect</vt:lpstr>
      <vt:lpstr>Contents of the Dead Man’s Pocket Reading Skills: Understanding Cause and Effect</vt:lpstr>
      <vt:lpstr>Contents of the Dead Man’s Pocket Reading Skills: Understanding Cause and Effect</vt:lpstr>
      <vt:lpstr>Contents of the Dead Man’s Pocket Quickwrite</vt:lpstr>
      <vt:lpstr>Slide 10</vt:lpstr>
      <vt:lpstr>Contents of the Dead Man’s Pocket Vocabulary</vt:lpstr>
      <vt:lpstr>Contents of the Dead Man’s Pocket Vocabulary</vt:lpstr>
      <vt:lpstr>Contents of the Dead Man’s Pocket Vocabulary</vt:lpstr>
      <vt:lpstr>Slide 14</vt:lpstr>
      <vt:lpstr>Contents of the Dead Man’s Pocket Meet the Writer</vt:lpstr>
    </vt:vector>
  </TitlesOfParts>
  <Company>HRW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Contents of the Dead Man's Pocket</dc:title>
  <dc:creator>SJW</dc:creator>
  <cp:lastModifiedBy>Dan Olsen</cp:lastModifiedBy>
  <cp:revision>133</cp:revision>
  <cp:lastPrinted>2004-10-25T13:18:34Z</cp:lastPrinted>
  <dcterms:created xsi:type="dcterms:W3CDTF">2004-09-20T18:52:22Z</dcterms:created>
  <dcterms:modified xsi:type="dcterms:W3CDTF">2011-08-15T18:23:31Z</dcterms:modified>
</cp:coreProperties>
</file>